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91" r:id="rId4"/>
    <p:sldId id="258" r:id="rId5"/>
    <p:sldId id="259" r:id="rId6"/>
    <p:sldId id="260" r:id="rId7"/>
    <p:sldId id="261" r:id="rId8"/>
    <p:sldId id="262" r:id="rId9"/>
    <p:sldId id="264" r:id="rId10"/>
    <p:sldId id="292" r:id="rId11"/>
    <p:sldId id="265" r:id="rId12"/>
    <p:sldId id="263" r:id="rId13"/>
    <p:sldId id="294" r:id="rId14"/>
    <p:sldId id="295" r:id="rId15"/>
    <p:sldId id="266" r:id="rId16"/>
    <p:sldId id="268" r:id="rId17"/>
    <p:sldId id="296" r:id="rId18"/>
    <p:sldId id="269" r:id="rId19"/>
    <p:sldId id="297" r:id="rId20"/>
    <p:sldId id="298" r:id="rId21"/>
    <p:sldId id="270" r:id="rId22"/>
    <p:sldId id="271" r:id="rId23"/>
    <p:sldId id="272" r:id="rId24"/>
    <p:sldId id="273" r:id="rId25"/>
    <p:sldId id="299" r:id="rId26"/>
    <p:sldId id="274" r:id="rId27"/>
    <p:sldId id="275" r:id="rId28"/>
    <p:sldId id="276" r:id="rId29"/>
    <p:sldId id="280" r:id="rId30"/>
    <p:sldId id="279" r:id="rId31"/>
    <p:sldId id="277" r:id="rId32"/>
    <p:sldId id="278" r:id="rId33"/>
    <p:sldId id="281" r:id="rId34"/>
    <p:sldId id="282" r:id="rId35"/>
    <p:sldId id="283" r:id="rId36"/>
    <p:sldId id="284" r:id="rId37"/>
    <p:sldId id="285" r:id="rId38"/>
    <p:sldId id="286" r:id="rId39"/>
    <p:sldId id="287" r:id="rId40"/>
    <p:sldId id="288" r:id="rId41"/>
    <p:sldId id="293" r:id="rId4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7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B55A10-525B-4421-AD1F-8B40D372DACF}" type="datetimeFigureOut">
              <a:rPr lang="id-ID" smtClean="0"/>
              <a:pPr/>
              <a:t>30/09/2025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557598-E600-4FFA-800C-2E75753D7914}"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15</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16</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18</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21</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22</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23</a:t>
            </a:fld>
            <a:endParaRPr lang="id-ID"/>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24</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a:t>
            </a:fld>
            <a:endParaRPr lang="id-ID"/>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26</a:t>
            </a:fld>
            <a:endParaRPr lang="id-ID"/>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27</a:t>
            </a:fld>
            <a:endParaRPr lang="id-ID"/>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28</a:t>
            </a:fld>
            <a:endParaRPr lang="id-ID"/>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29</a:t>
            </a:fld>
            <a:endParaRPr lang="id-ID"/>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30</a:t>
            </a:fld>
            <a:endParaRPr lang="id-ID"/>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31</a:t>
            </a:fld>
            <a:endParaRPr lang="id-ID"/>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32</a:t>
            </a:fld>
            <a:endParaRPr lang="id-ID"/>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33</a:t>
            </a:fld>
            <a:endParaRPr lang="id-ID"/>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34</a:t>
            </a:fld>
            <a:endParaRPr lang="id-ID"/>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35</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a:t>
            </a:fld>
            <a:endParaRPr lang="id-ID"/>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36</a:t>
            </a:fld>
            <a:endParaRPr lang="id-ID"/>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37</a:t>
            </a:fld>
            <a:endParaRPr lang="id-ID"/>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38</a:t>
            </a:fld>
            <a:endParaRPr lang="id-ID"/>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39</a:t>
            </a:fld>
            <a:endParaRPr lang="id-ID"/>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40</a:t>
            </a:fld>
            <a:endParaRPr lang="id-ID"/>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41</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0F557598-E600-4FFA-800C-2E75753D7914}"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F557598-E600-4FFA-800C-2E75753D7914}"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D3C366-6612-4BEC-BF96-2D6CD6058BC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59DC16A-2AD1-48CC-91F6-146F514D13C8}"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3C366-6612-4BEC-BF96-2D6CD6058BCE}" type="datetimeFigureOut">
              <a:rPr lang="id-ID" smtClean="0"/>
              <a:pPr/>
              <a:t>30/09/2025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DC16A-2AD1-48CC-91F6-146F514D13C8}"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30628"/>
            <a:ext cx="8229600" cy="1216086"/>
          </a:xfrm>
        </p:spPr>
        <p:txBody>
          <a:bodyPr>
            <a:normAutofit/>
          </a:bodyPr>
          <a:lstStyle/>
          <a:p>
            <a:r>
              <a:rPr lang="id-ID" sz="2800" b="1" dirty="0">
                <a:solidFill>
                  <a:schemeClr val="bg1"/>
                </a:solidFill>
                <a:latin typeface="Arial" pitchFamily="34" charset="0"/>
                <a:cs typeface="Arial" pitchFamily="34" charset="0"/>
              </a:rPr>
              <a:t>BAB </a:t>
            </a:r>
            <a:r>
              <a:rPr lang="id-ID" sz="2800" b="1">
                <a:solidFill>
                  <a:schemeClr val="bg1"/>
                </a:solidFill>
                <a:latin typeface="Arial" pitchFamily="34" charset="0"/>
                <a:cs typeface="Arial" pitchFamily="34" charset="0"/>
              </a:rPr>
              <a:t>9 </a:t>
            </a:r>
            <a:br>
              <a:rPr lang="en-US" sz="2800" b="1">
                <a:solidFill>
                  <a:schemeClr val="bg1"/>
                </a:solidFill>
                <a:latin typeface="Arial" pitchFamily="34" charset="0"/>
                <a:cs typeface="Arial" pitchFamily="34" charset="0"/>
              </a:rPr>
            </a:br>
            <a:r>
              <a:rPr lang="id-ID" sz="2800" b="1">
                <a:solidFill>
                  <a:schemeClr val="bg1"/>
                </a:solidFill>
                <a:latin typeface="Arial" pitchFamily="34" charset="0"/>
                <a:cs typeface="Arial" pitchFamily="34" charset="0"/>
              </a:rPr>
              <a:t>KEAMANAN </a:t>
            </a:r>
            <a:r>
              <a:rPr lang="id-ID" sz="2800" b="1" dirty="0">
                <a:solidFill>
                  <a:schemeClr val="bg1"/>
                </a:solidFill>
                <a:latin typeface="Arial" pitchFamily="34" charset="0"/>
                <a:cs typeface="Arial" pitchFamily="34" charset="0"/>
              </a:rPr>
              <a:t>INFORMASI </a:t>
            </a:r>
            <a:endParaRPr lang="id-ID" sz="28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Jenis Ancaman</a:t>
            </a:r>
          </a:p>
        </p:txBody>
      </p:sp>
      <p:sp>
        <p:nvSpPr>
          <p:cNvPr id="3" name="Content Placeholder 2"/>
          <p:cNvSpPr>
            <a:spLocks noGrp="1"/>
          </p:cNvSpPr>
          <p:nvPr>
            <p:ph idx="1"/>
          </p:nvPr>
        </p:nvSpPr>
        <p:spPr>
          <a:xfrm>
            <a:off x="251520" y="1268760"/>
            <a:ext cx="8784976" cy="4857403"/>
          </a:xfrm>
        </p:spPr>
        <p:txBody>
          <a:bodyPr>
            <a:normAutofit fontScale="70000" lnSpcReduction="20000"/>
          </a:bodyPr>
          <a:lstStyle/>
          <a:p>
            <a:r>
              <a:rPr lang="en-US">
                <a:solidFill>
                  <a:schemeClr val="bg1"/>
                </a:solidFill>
              </a:rPr>
              <a:t>Malicious software atau malware terdiri atas program-program lengkap atau segmen-segmen kode yang dapat menyerang suatu sistem dan melakukan fungsi-fungsi yang tidak diharapkan oleh pemilik sistem. Fungsi-fungsi tersebut dapat menghapus file atau menyebabkan sistem tersebut berhenti. Terdapat beberapa jenis peranti lunak yang berbahaya selani virus ,terdapat pula worm, trojan horse, adware, dan spyware. </a:t>
            </a:r>
          </a:p>
          <a:p>
            <a:endParaRPr lang="id-ID">
              <a:solidFill>
                <a:schemeClr val="bg1"/>
              </a:solidFill>
            </a:endParaRPr>
          </a:p>
          <a:p>
            <a:r>
              <a:rPr lang="en-US">
                <a:solidFill>
                  <a:schemeClr val="bg1"/>
                </a:solidFill>
              </a:rPr>
              <a:t>Virus adalah program komputer yang dapat mereplikasi dirinya sendiri tanpa dapat diamati oleh si pengguna dan menepelkan salinan dirinya pada program–program dan boot sector lain. Worm (cacing) tidak dapat mereplikasi dirinya sendiri di dalam sistem, tapi dapat menyebarkan salinannya melalui e-mail . Trojan horse (kuda troya) tidak mereplikasi ataupun mendistribusikan dirinya sendiri ,si pengguna menyebarkan sebagai suatu perangkat. Adware memunculkan pesan-pesan iklan yang mengganggu dan spyware menggumpulkan data dari mesin pengguna.</a:t>
            </a:r>
            <a:endParaRPr lang="id-ID">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Risiko</a:t>
            </a:r>
          </a:p>
        </p:txBody>
      </p:sp>
      <p:sp>
        <p:nvSpPr>
          <p:cNvPr id="3" name="Content Placeholder 2"/>
          <p:cNvSpPr>
            <a:spLocks noGrp="1"/>
          </p:cNvSpPr>
          <p:nvPr>
            <p:ph idx="1"/>
          </p:nvPr>
        </p:nvSpPr>
        <p:spPr>
          <a:xfrm>
            <a:off x="424072" y="1166018"/>
            <a:ext cx="8229600" cy="4525963"/>
          </a:xfrm>
        </p:spPr>
        <p:txBody>
          <a:bodyPr>
            <a:normAutofit lnSpcReduction="10000"/>
          </a:bodyPr>
          <a:lstStyle/>
          <a:p>
            <a:r>
              <a:rPr lang="id-ID" sz="2400" dirty="0">
                <a:solidFill>
                  <a:schemeClr val="bg1"/>
                </a:solidFill>
                <a:latin typeface="Arial" panose="020B0604020202020204" pitchFamily="34" charset="0"/>
                <a:cs typeface="Arial" pitchFamily="34" charset="0"/>
              </a:rPr>
              <a:t>Risiko keamanan informasi (information security risk) didefinisikan sebagai potensi output yang tidak diharapkan dari pelanggaran keamanan informasi oleh ancaman keamanan informasi</a:t>
            </a:r>
            <a:r>
              <a:rPr lang="id-ID" sz="2400">
                <a:solidFill>
                  <a:schemeClr val="bg1"/>
                </a:solidFill>
                <a:latin typeface="Arial" panose="020B0604020202020204" pitchFamily="34" charset="0"/>
                <a:cs typeface="Arial" pitchFamily="34" charset="0"/>
              </a:rPr>
              <a:t>. </a:t>
            </a:r>
            <a:endParaRPr lang="en-US" sz="2400">
              <a:solidFill>
                <a:schemeClr val="bg1"/>
              </a:solidFill>
              <a:latin typeface="Arial" panose="020B0604020202020204" pitchFamily="34" charset="0"/>
              <a:cs typeface="Arial" pitchFamily="34" charset="0"/>
            </a:endParaRPr>
          </a:p>
          <a:p>
            <a:endParaRPr lang="en-US" sz="2400">
              <a:solidFill>
                <a:schemeClr val="bg1"/>
              </a:solidFill>
              <a:latin typeface="Arial" panose="020B0604020202020204" pitchFamily="34" charset="0"/>
              <a:cs typeface="Arial" pitchFamily="34" charset="0"/>
            </a:endParaRPr>
          </a:p>
          <a:p>
            <a:r>
              <a:rPr lang="en-US" sz="2400">
                <a:solidFill>
                  <a:schemeClr val="bg1"/>
                </a:solidFill>
                <a:latin typeface="Arial" panose="020B0604020202020204" pitchFamily="34" charset="0"/>
                <a:cs typeface="Arial" pitchFamily="34" charset="0"/>
              </a:rPr>
              <a:t>Risiko-risiko dibagi menjadi empat jenis : </a:t>
            </a:r>
          </a:p>
          <a:p>
            <a:pPr marL="457200" indent="-457200">
              <a:buAutoNum type="arabicPeriod"/>
            </a:pPr>
            <a:r>
              <a:rPr lang="en-US" sz="2400">
                <a:solidFill>
                  <a:schemeClr val="bg1"/>
                </a:solidFill>
                <a:latin typeface="Arial" panose="020B0604020202020204" pitchFamily="34" charset="0"/>
                <a:cs typeface="Arial" pitchFamily="34" charset="0"/>
              </a:rPr>
              <a:t>pengungkapan informasi yang tidak terotorisasi dan pencurian </a:t>
            </a:r>
          </a:p>
          <a:p>
            <a:pPr marL="457200" indent="-457200">
              <a:buAutoNum type="arabicPeriod"/>
            </a:pPr>
            <a:r>
              <a:rPr lang="en-US" sz="2400">
                <a:solidFill>
                  <a:schemeClr val="bg1"/>
                </a:solidFill>
                <a:latin typeface="Arial" panose="020B0604020202020204" pitchFamily="34" charset="0"/>
                <a:cs typeface="Arial" pitchFamily="34" charset="0"/>
              </a:rPr>
              <a:t>pengguanaan yang tidak terotorisasi</a:t>
            </a:r>
          </a:p>
          <a:p>
            <a:pPr marL="457200" indent="-457200">
              <a:buAutoNum type="arabicPeriod"/>
            </a:pPr>
            <a:r>
              <a:rPr lang="en-US" sz="2400">
                <a:solidFill>
                  <a:schemeClr val="bg1"/>
                </a:solidFill>
                <a:latin typeface="Arial" panose="020B0604020202020204" pitchFamily="34" charset="0"/>
                <a:cs typeface="Arial" pitchFamily="34" charset="0"/>
              </a:rPr>
              <a:t>penghancuran yang tidak terotorisasi dan penolakan layanan, </a:t>
            </a:r>
          </a:p>
          <a:p>
            <a:pPr marL="457200" indent="-457200">
              <a:buAutoNum type="arabicPeriod"/>
            </a:pPr>
            <a:r>
              <a:rPr lang="en-US" sz="2400">
                <a:solidFill>
                  <a:schemeClr val="bg1"/>
                </a:solidFill>
                <a:latin typeface="Arial" panose="020B0604020202020204" pitchFamily="34" charset="0"/>
                <a:cs typeface="Arial" pitchFamily="34" charset="0"/>
              </a:rPr>
              <a:t>modifikasi yang tidak terotorisasi.</a:t>
            </a:r>
            <a:endParaRPr lang="id-ID" sz="2400">
              <a:solidFill>
                <a:schemeClr val="bg1"/>
              </a:solidFill>
              <a:latin typeface="Arial" panose="020B0604020202020204" pitchFamily="34" charset="0"/>
              <a:cs typeface="Arial" panose="020B0604020202020204" pitchFamily="34" charset="0"/>
            </a:endParaRPr>
          </a:p>
          <a:p>
            <a:endParaRPr lang="id-ID" sz="2400" dirty="0">
              <a:solidFill>
                <a:schemeClr val="bg1"/>
              </a:solidFill>
              <a:latin typeface="Arial" panose="020B0604020202020204"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Pengungkapan Informasi yang Terotorisasi dan Pencurian</a:t>
            </a:r>
          </a:p>
        </p:txBody>
      </p:sp>
      <p:sp>
        <p:nvSpPr>
          <p:cNvPr id="3" name="Content Placeholder 2"/>
          <p:cNvSpPr>
            <a:spLocks noGrp="1"/>
          </p:cNvSpPr>
          <p:nvPr>
            <p:ph idx="1"/>
          </p:nvPr>
        </p:nvSpPr>
        <p:spPr>
          <a:xfrm>
            <a:off x="457200" y="1196752"/>
            <a:ext cx="8229600" cy="2836912"/>
          </a:xfrm>
        </p:spPr>
        <p:txBody>
          <a:bodyPr>
            <a:normAutofit/>
          </a:bodyPr>
          <a:lstStyle/>
          <a:p>
            <a:r>
              <a:rPr lang="id-ID" sz="2400" dirty="0">
                <a:solidFill>
                  <a:schemeClr val="bg1"/>
                </a:solidFill>
                <a:latin typeface="Arial" pitchFamily="34" charset="0"/>
                <a:cs typeface="Arial" pitchFamily="34" charset="0"/>
              </a:rPr>
              <a:t>Ketika suatu basis data dan perpustakaan peranti lunak tersedia bagi orang-orang yang seharusnya tidak berhak memilki akses, hasilnya adalah hilangnya informasi atau atau uang . Sebagai contoh, mata-mata industri dapat memperoleh informasi mengenai kompetisi yang berharga, dan kriminal komputer dapat menyeludupkan dana perusahaan. </a:t>
            </a:r>
          </a:p>
          <a:p>
            <a:pPr marL="0" indent="0">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5EC4311-D54C-4CF0-9641-5A3A497FE945}"/>
              </a:ext>
            </a:extLst>
          </p:cNvPr>
          <p:cNvSpPr/>
          <p:nvPr/>
        </p:nvSpPr>
        <p:spPr>
          <a:xfrm>
            <a:off x="251520" y="1196752"/>
            <a:ext cx="8640960" cy="3046988"/>
          </a:xfrm>
          <a:prstGeom prst="rect">
            <a:avLst/>
          </a:prstGeom>
        </p:spPr>
        <p:txBody>
          <a:bodyPr wrap="square">
            <a:spAutoFit/>
          </a:bodyPr>
          <a:lstStyle/>
          <a:p>
            <a:pPr>
              <a:spcAft>
                <a:spcPts val="0"/>
              </a:spcAft>
            </a:pPr>
            <a:r>
              <a:rPr lang="en-US" sz="2400" b="1">
                <a:solidFill>
                  <a:schemeClr val="bg1"/>
                </a:solidFill>
                <a:latin typeface="Arial" panose="020B0604020202020204" pitchFamily="34" charset="0"/>
                <a:ea typeface="Calibri" panose="020F0502020204030204" pitchFamily="34" charset="0"/>
                <a:cs typeface="Arial" panose="020B0604020202020204" pitchFamily="34" charset="0"/>
              </a:rPr>
              <a:t>Penggunaan yang Tidak Terotorisasi</a:t>
            </a:r>
          </a:p>
          <a:p>
            <a:pPr>
              <a:spcAft>
                <a:spcPts val="0"/>
              </a:spcAft>
            </a:pP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Pengguna yang tidak terotorisasi terjadi ketika orang-orang yang biasanya tidak berhak menggunakan sumber daya perusahaan mampu melakukan hal tersebut. Contoh kejahatan komputer tipe ini adalah hacker yang memandang keamanan informasi sebagai suatu tantangan yang harus diatasi.</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26288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31E7F25-34A0-4F71-A403-9B2A9686275E}"/>
              </a:ext>
            </a:extLst>
          </p:cNvPr>
          <p:cNvSpPr/>
          <p:nvPr/>
        </p:nvSpPr>
        <p:spPr>
          <a:xfrm>
            <a:off x="251520" y="548680"/>
            <a:ext cx="8640960" cy="1938992"/>
          </a:xfrm>
          <a:prstGeom prst="rect">
            <a:avLst/>
          </a:prstGeom>
        </p:spPr>
        <p:txBody>
          <a:bodyPr wrap="square">
            <a:spAutoFit/>
          </a:bodyPr>
          <a:lstStyle/>
          <a:p>
            <a:pPr>
              <a:spcAft>
                <a:spcPts val="0"/>
              </a:spcAft>
            </a:pPr>
            <a:r>
              <a:rPr lang="en-US" sz="2000" b="1">
                <a:solidFill>
                  <a:schemeClr val="bg1"/>
                </a:solidFill>
                <a:latin typeface="Arial" panose="020B0604020202020204" pitchFamily="34" charset="0"/>
                <a:ea typeface="Calibri" panose="020F0502020204030204" pitchFamily="34" charset="0"/>
                <a:cs typeface="Arial" panose="020B0604020202020204" pitchFamily="34" charset="0"/>
              </a:rPr>
              <a:t>Penghancuran yang Tidak Terotorisasi dan Penolakan Layanan</a:t>
            </a:r>
          </a:p>
          <a:p>
            <a:pPr>
              <a:spcAft>
                <a:spcPts val="0"/>
              </a:spcAft>
            </a:pP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Penjahat komputer bahkan tidak harus berada di lokasi fisik tersebut. Mereka dapat memasuki jaringan komputer perusahaan dan menggunakan sumber daya perusahaan (seperti email) hingga tingkaatan sehingga operasional bisnis formal bisnis normal tidak berlangsung.</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066D76E-7088-407C-9D89-253BE409EDB5}"/>
              </a:ext>
            </a:extLst>
          </p:cNvPr>
          <p:cNvSpPr/>
          <p:nvPr/>
        </p:nvSpPr>
        <p:spPr>
          <a:xfrm>
            <a:off x="258352" y="3326774"/>
            <a:ext cx="8640960" cy="1938992"/>
          </a:xfrm>
          <a:prstGeom prst="rect">
            <a:avLst/>
          </a:prstGeom>
        </p:spPr>
        <p:txBody>
          <a:bodyPr wrap="square">
            <a:spAutoFit/>
          </a:bodyPr>
          <a:lstStyle/>
          <a:p>
            <a:pPr>
              <a:spcAft>
                <a:spcPts val="0"/>
              </a:spcAft>
            </a:pPr>
            <a:r>
              <a:rPr lang="en-US" sz="2000" b="1">
                <a:solidFill>
                  <a:schemeClr val="bg1"/>
                </a:solidFill>
                <a:latin typeface="Arial" panose="020B0604020202020204" pitchFamily="34" charset="0"/>
                <a:ea typeface="Calibri" panose="020F0502020204030204" pitchFamily="34" charset="0"/>
                <a:cs typeface="Arial" panose="020B0604020202020204" pitchFamily="34" charset="0"/>
              </a:rPr>
              <a:t>Modifikasi yang tidak Terotorisasi</a:t>
            </a:r>
          </a:p>
          <a:p>
            <a:pPr>
              <a:spcAft>
                <a:spcPts val="0"/>
              </a:spcAft>
            </a:pP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Beberapa perubahan yang dapat berlangsung tanpa disadari dan menyebabkan para pengguna ouput sistem tersebut mengambil keputusan yang salah. Salah satu contoh adalah perubahan nilai pada catatan akademis seorang siswa.</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90506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Persoalan E-Commerce</a:t>
            </a:r>
          </a:p>
        </p:txBody>
      </p:sp>
      <p:sp>
        <p:nvSpPr>
          <p:cNvPr id="3" name="Content Placeholder 2"/>
          <p:cNvSpPr>
            <a:spLocks noGrp="1"/>
          </p:cNvSpPr>
          <p:nvPr>
            <p:ph idx="1"/>
          </p:nvPr>
        </p:nvSpPr>
        <p:spPr/>
        <p:txBody>
          <a:bodyPr>
            <a:normAutofit/>
          </a:bodyPr>
          <a:lstStyle/>
          <a:p>
            <a:r>
              <a:rPr lang="id-ID" sz="2400" i="1" dirty="0">
                <a:solidFill>
                  <a:schemeClr val="bg1"/>
                </a:solidFill>
                <a:latin typeface="Arial" pitchFamily="34" charset="0"/>
                <a:cs typeface="Arial" pitchFamily="34" charset="0"/>
              </a:rPr>
              <a:t>E-comerce</a:t>
            </a:r>
            <a:r>
              <a:rPr lang="id-ID" sz="2400" dirty="0">
                <a:solidFill>
                  <a:schemeClr val="bg1"/>
                </a:solidFill>
                <a:latin typeface="Arial" pitchFamily="34" charset="0"/>
                <a:cs typeface="Arial" pitchFamily="34" charset="0"/>
              </a:rPr>
              <a:t> (perdagangan elektronik) telah memperkenalkan suatu perusahaan keamanan baru. Masalah ini bukanlah perlindungan data, informasi, dan perangkat lunak, tapi perlindungan dari pemalsuan kartu kredit</a:t>
            </a:r>
            <a:r>
              <a:rPr lang="id-ID" sz="2400">
                <a:solidFill>
                  <a:schemeClr val="bg1"/>
                </a:solidFill>
                <a:latin typeface="Arial" pitchFamily="34" charset="0"/>
                <a:cs typeface="Arial" pitchFamily="34" charset="0"/>
              </a:rPr>
              <a:t>. </a:t>
            </a:r>
            <a:endParaRPr lang="en-US" sz="2400">
              <a:solidFill>
                <a:schemeClr val="bg1"/>
              </a:solidFill>
              <a:latin typeface="Arial" pitchFamily="34" charset="0"/>
              <a:cs typeface="Arial" pitchFamily="34" charset="0"/>
            </a:endParaRPr>
          </a:p>
          <a:p>
            <a:r>
              <a:rPr lang="id-ID" sz="2400">
                <a:solidFill>
                  <a:schemeClr val="bg1"/>
                </a:solidFill>
                <a:latin typeface="Arial" pitchFamily="34" charset="0"/>
                <a:cs typeface="Arial" pitchFamily="34" charset="0"/>
              </a:rPr>
              <a:t>Menurut </a:t>
            </a:r>
            <a:r>
              <a:rPr lang="id-ID" sz="2400" dirty="0">
                <a:solidFill>
                  <a:schemeClr val="bg1"/>
                </a:solidFill>
                <a:latin typeface="Arial" pitchFamily="34" charset="0"/>
                <a:cs typeface="Arial" pitchFamily="34" charset="0"/>
              </a:rPr>
              <a:t>sebuah survei yang dilakukan oleh Gartner Group, pemalsuan kartu kredit 12 kali lebih sering terjadi untuk para paritel </a:t>
            </a:r>
            <a:r>
              <a:rPr lang="id-ID" sz="2400" i="1" dirty="0">
                <a:solidFill>
                  <a:schemeClr val="bg1"/>
                </a:solidFill>
                <a:latin typeface="Arial" pitchFamily="34" charset="0"/>
                <a:cs typeface="Arial" pitchFamily="34" charset="0"/>
              </a:rPr>
              <a:t>e-commerce</a:t>
            </a:r>
            <a:r>
              <a:rPr lang="id-ID" sz="2400" dirty="0">
                <a:solidFill>
                  <a:schemeClr val="bg1"/>
                </a:solidFill>
                <a:latin typeface="Arial" pitchFamily="34" charset="0"/>
                <a:cs typeface="Arial" pitchFamily="34" charset="0"/>
              </a:rPr>
              <a:t> di bandingkan dengan para pedagang yang berurusan dengan pelanggan mereka secara langsung. </a:t>
            </a: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Praktik Keamanan yang Diwajibkan oleh Visa</a:t>
            </a:r>
          </a:p>
        </p:txBody>
      </p:sp>
      <p:sp>
        <p:nvSpPr>
          <p:cNvPr id="3" name="Content Placeholder 2"/>
          <p:cNvSpPr>
            <a:spLocks noGrp="1"/>
          </p:cNvSpPr>
          <p:nvPr>
            <p:ph idx="1"/>
          </p:nvPr>
        </p:nvSpPr>
        <p:spPr>
          <a:xfrm>
            <a:off x="457200" y="1142984"/>
            <a:ext cx="8229600" cy="5429288"/>
          </a:xfrm>
        </p:spPr>
        <p:txBody>
          <a:bodyPr>
            <a:normAutofit lnSpcReduction="10000"/>
          </a:bodyPr>
          <a:lstStyle/>
          <a:p>
            <a:pPr marL="457200" indent="-457200">
              <a:buFont typeface="+mj-lt"/>
              <a:buAutoNum type="arabicPeriod"/>
            </a:pPr>
            <a:r>
              <a:rPr lang="id-ID" sz="2400" dirty="0">
                <a:solidFill>
                  <a:schemeClr val="bg1"/>
                </a:solidFill>
                <a:latin typeface="Arial" pitchFamily="34" charset="0"/>
                <a:cs typeface="Arial" pitchFamily="34" charset="0"/>
              </a:rPr>
              <a:t>Memasang dan memelihara </a:t>
            </a:r>
            <a:r>
              <a:rPr lang="id-ID" sz="2400" i="1" dirty="0">
                <a:solidFill>
                  <a:schemeClr val="tx2">
                    <a:lumMod val="40000"/>
                    <a:lumOff val="60000"/>
                  </a:schemeClr>
                </a:solidFill>
                <a:latin typeface="Arial" pitchFamily="34" charset="0"/>
                <a:cs typeface="Arial" pitchFamily="34" charset="0"/>
              </a:rPr>
              <a:t>firewall</a:t>
            </a:r>
            <a:r>
              <a:rPr lang="id-ID" sz="2400" i="1" dirty="0">
                <a:solidFill>
                  <a:schemeClr val="bg1"/>
                </a:solidFill>
                <a:latin typeface="Arial" pitchFamily="34" charset="0"/>
                <a:cs typeface="Arial" pitchFamily="34" charset="0"/>
              </a:rPr>
              <a:t>. </a:t>
            </a:r>
          </a:p>
          <a:p>
            <a:pPr marL="457200" indent="-457200">
              <a:buFont typeface="+mj-lt"/>
              <a:buAutoNum type="arabicPeriod"/>
            </a:pPr>
            <a:r>
              <a:rPr lang="id-ID" sz="2400" dirty="0">
                <a:solidFill>
                  <a:schemeClr val="bg1"/>
                </a:solidFill>
                <a:latin typeface="Arial" pitchFamily="34" charset="0"/>
                <a:cs typeface="Arial" pitchFamily="34" charset="0"/>
              </a:rPr>
              <a:t>Memperbaharui keamanan. </a:t>
            </a:r>
          </a:p>
          <a:p>
            <a:pPr marL="457200" indent="-457200">
              <a:buFont typeface="+mj-lt"/>
              <a:buAutoNum type="arabicPeriod"/>
            </a:pPr>
            <a:r>
              <a:rPr lang="id-ID" sz="2400" dirty="0">
                <a:solidFill>
                  <a:schemeClr val="bg1"/>
                </a:solidFill>
                <a:latin typeface="Arial" pitchFamily="34" charset="0"/>
                <a:cs typeface="Arial" pitchFamily="34" charset="0"/>
              </a:rPr>
              <a:t>Melakukan ekskripsi pada data yang di simpan. </a:t>
            </a:r>
          </a:p>
          <a:p>
            <a:pPr marL="457200" indent="-457200">
              <a:buFont typeface="+mj-lt"/>
              <a:buAutoNum type="arabicPeriod"/>
            </a:pPr>
            <a:r>
              <a:rPr lang="nn-NO" sz="2400" dirty="0">
                <a:solidFill>
                  <a:schemeClr val="bg1"/>
                </a:solidFill>
                <a:latin typeface="Arial" pitchFamily="34" charset="0"/>
                <a:cs typeface="Arial" pitchFamily="34" charset="0"/>
              </a:rPr>
              <a:t>Melakukan ekskripsi pada data yang di kirimkan. </a:t>
            </a:r>
          </a:p>
          <a:p>
            <a:pPr marL="457200" indent="-457200">
              <a:buFont typeface="+mj-lt"/>
              <a:buAutoNum type="arabicPeriod"/>
            </a:pPr>
            <a:r>
              <a:rPr lang="id-ID" sz="2400" dirty="0">
                <a:solidFill>
                  <a:schemeClr val="bg1"/>
                </a:solidFill>
                <a:latin typeface="Arial" pitchFamily="34" charset="0"/>
                <a:cs typeface="Arial" pitchFamily="34" charset="0"/>
              </a:rPr>
              <a:t>Menggunakan dan memperbarui peranti lunak antivirus </a:t>
            </a:r>
          </a:p>
          <a:p>
            <a:pPr marL="457200" indent="-457200">
              <a:buFont typeface="+mj-lt"/>
              <a:buAutoNum type="arabicPeriod"/>
            </a:pPr>
            <a:r>
              <a:rPr lang="id-ID" sz="2400" dirty="0">
                <a:solidFill>
                  <a:schemeClr val="bg1"/>
                </a:solidFill>
                <a:latin typeface="Arial" pitchFamily="34" charset="0"/>
                <a:cs typeface="Arial" pitchFamily="34" charset="0"/>
              </a:rPr>
              <a:t>Membatasi akses data kepada orang-orang yang ingin tahu. </a:t>
            </a:r>
          </a:p>
          <a:p>
            <a:pPr marL="457200" indent="-457200">
              <a:buFont typeface="+mj-lt"/>
              <a:buAutoNum type="arabicPeriod"/>
            </a:pPr>
            <a:r>
              <a:rPr lang="id-ID" sz="2400" dirty="0">
                <a:solidFill>
                  <a:schemeClr val="bg1"/>
                </a:solidFill>
                <a:latin typeface="Arial" pitchFamily="34" charset="0"/>
                <a:cs typeface="Arial" pitchFamily="34" charset="0"/>
              </a:rPr>
              <a:t>Memberikan ID unik kepada setiap orang yang memiliki kemudahan mengakses data. </a:t>
            </a:r>
          </a:p>
          <a:p>
            <a:pPr marL="457200" indent="-457200">
              <a:buFont typeface="+mj-lt"/>
              <a:buAutoNum type="arabicPeriod"/>
            </a:pPr>
            <a:r>
              <a:rPr lang="id-ID" sz="2400" dirty="0">
                <a:solidFill>
                  <a:schemeClr val="bg1"/>
                </a:solidFill>
                <a:latin typeface="Arial" pitchFamily="34" charset="0"/>
                <a:cs typeface="Arial" pitchFamily="34" charset="0"/>
              </a:rPr>
              <a:t>Memantau akses data dengan ID unik. </a:t>
            </a:r>
          </a:p>
          <a:p>
            <a:pPr marL="457200" indent="-457200">
              <a:buFont typeface="+mj-lt"/>
              <a:buAutoNum type="arabicPeriod"/>
            </a:pPr>
            <a:r>
              <a:rPr lang="id-ID" sz="2400" dirty="0">
                <a:solidFill>
                  <a:schemeClr val="bg1"/>
                </a:solidFill>
                <a:latin typeface="Arial" pitchFamily="34" charset="0"/>
                <a:cs typeface="Arial" pitchFamily="34" charset="0"/>
              </a:rPr>
              <a:t>Tidak menggunakan kata sandi </a:t>
            </a:r>
            <a:r>
              <a:rPr lang="id-ID" sz="2400" i="1" dirty="0">
                <a:solidFill>
                  <a:schemeClr val="bg1"/>
                </a:solidFill>
                <a:latin typeface="Arial" pitchFamily="34" charset="0"/>
                <a:cs typeface="Arial" pitchFamily="34" charset="0"/>
              </a:rPr>
              <a:t>default</a:t>
            </a:r>
            <a:r>
              <a:rPr lang="id-ID" sz="2400" dirty="0">
                <a:solidFill>
                  <a:schemeClr val="bg1"/>
                </a:solidFill>
                <a:latin typeface="Arial" pitchFamily="34" charset="0"/>
                <a:cs typeface="Arial" pitchFamily="34" charset="0"/>
              </a:rPr>
              <a:t> yang disediakan oleh vendor. </a:t>
            </a:r>
          </a:p>
          <a:p>
            <a:pPr marL="457200" indent="-457200">
              <a:buFont typeface="+mj-lt"/>
              <a:buAutoNum type="arabicPeriod"/>
            </a:pPr>
            <a:r>
              <a:rPr lang="id-ID" sz="2400" dirty="0">
                <a:solidFill>
                  <a:schemeClr val="bg1"/>
                </a:solidFill>
                <a:latin typeface="Arial" pitchFamily="34" charset="0"/>
                <a:cs typeface="Arial" pitchFamily="34" charset="0"/>
              </a:rPr>
              <a:t>Secara teratur menguji sistem keamanan.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B9121A2-24BA-4DE1-8F3A-063B87BE3289}"/>
              </a:ext>
            </a:extLst>
          </p:cNvPr>
          <p:cNvSpPr/>
          <p:nvPr/>
        </p:nvSpPr>
        <p:spPr>
          <a:xfrm>
            <a:off x="503040" y="1412776"/>
            <a:ext cx="8640960" cy="3416320"/>
          </a:xfrm>
          <a:prstGeom prst="rect">
            <a:avLst/>
          </a:prstGeom>
        </p:spPr>
        <p:txBody>
          <a:bodyPr wrap="square">
            <a:spAutoFit/>
          </a:bodyPr>
          <a:lstStyle/>
          <a:p>
            <a:pPr>
              <a:spcAft>
                <a:spcPts val="0"/>
              </a:spcAft>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Visa mengidentifikasi tiga praktek umum yang harus diikuti oleh peritel dalam mendapatkan keamanan informasi untuk semua aktifitas, bukan hanya yang berhubungan dengan e-commerce :</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Menyaring karyawan yang tidak memiliki akses terhadap data</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Tidak meninggalkan data atau komputer dalam keadaan tidak aman</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Menghancurkan data jika tidak dibutuhkan lagi</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30817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Manajemen Risiko</a:t>
            </a:r>
          </a:p>
        </p:txBody>
      </p:sp>
      <p:sp>
        <p:nvSpPr>
          <p:cNvPr id="6" name="Rectangle 5">
            <a:extLst>
              <a:ext uri="{FF2B5EF4-FFF2-40B4-BE49-F238E27FC236}">
                <a16:creationId xmlns:a16="http://schemas.microsoft.com/office/drawing/2014/main" id="{5CB85148-117E-4C87-877D-1A6B44CC77A8}"/>
              </a:ext>
            </a:extLst>
          </p:cNvPr>
          <p:cNvSpPr/>
          <p:nvPr/>
        </p:nvSpPr>
        <p:spPr>
          <a:xfrm>
            <a:off x="251520" y="1119073"/>
            <a:ext cx="8712968" cy="2554545"/>
          </a:xfrm>
          <a:prstGeom prst="rect">
            <a:avLst/>
          </a:prstGeom>
        </p:spPr>
        <p:txBody>
          <a:bodyPr wrap="square">
            <a:spAutoFit/>
          </a:bodyPr>
          <a:lstStyle/>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Risiko dapat dikelola dengan cara mengendalikan atau menghilangkan risiko atau mengurangi dampaknya, Pendefinisian risiko terdiri atas empat langkah :</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Identifikasi aset-aset bisnis yang harus dilindungidari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Menyadari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Menentukan tingkatan dampak pada perusahaan jika risiko benar-benar terjadi </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Menganalisis kelemahan perusahaan tersebut.</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B5648F-12C6-4975-8C37-01B53E2C7E3B}"/>
              </a:ext>
            </a:extLst>
          </p:cNvPr>
          <p:cNvSpPr/>
          <p:nvPr/>
        </p:nvSpPr>
        <p:spPr>
          <a:xfrm>
            <a:off x="323528" y="1340768"/>
            <a:ext cx="8496944" cy="3477875"/>
          </a:xfrm>
          <a:prstGeom prst="rect">
            <a:avLst/>
          </a:prstGeom>
        </p:spPr>
        <p:txBody>
          <a:bodyPr wrap="square">
            <a:spAutoFit/>
          </a:bodyPr>
          <a:lstStyle/>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Setelah analisis risiko diselesaikan hasil temuan sebaiknya didokumentasikan dalam laporan analisis risiko. Isi laporan ini sebaiknya mencakup informasi berikut ini , menggenai tiap-tiap risiko :</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Deskripsi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Sumber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Tingginya tingkat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Pengendalian yang diterapkan pada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(para) pemilik risiko tersebut</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Tindakan yang direkomendasikan untuk mengatasi risiko</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Jangka waktu yang direkomendasikan untuk mengatasi risiko</a:t>
            </a: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Apa yang telah dilaksanakan untuk mengatasi risiko</a:t>
            </a:r>
            <a:endParaRPr lang="id-ID" sz="200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19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Tujuan Belajar</a:t>
            </a:r>
          </a:p>
        </p:txBody>
      </p:sp>
      <p:sp>
        <p:nvSpPr>
          <p:cNvPr id="3" name="Content Placeholder 2"/>
          <p:cNvSpPr>
            <a:spLocks noGrp="1"/>
          </p:cNvSpPr>
          <p:nvPr>
            <p:ph idx="1"/>
          </p:nvPr>
        </p:nvSpPr>
        <p:spPr>
          <a:xfrm>
            <a:off x="457200" y="1600200"/>
            <a:ext cx="8229600" cy="4900634"/>
          </a:xfrm>
        </p:spPr>
        <p:txBody>
          <a:bodyPr>
            <a:normAutofit lnSpcReduction="10000"/>
          </a:bodyPr>
          <a:lstStyle/>
          <a:p>
            <a:pPr>
              <a:buFont typeface="Wingdings" pitchFamily="2" charset="2"/>
              <a:buChar char="§"/>
            </a:pPr>
            <a:r>
              <a:rPr lang="fi-FI" sz="2400" dirty="0">
                <a:solidFill>
                  <a:schemeClr val="bg1"/>
                </a:solidFill>
                <a:latin typeface="Arial" pitchFamily="34" charset="0"/>
                <a:cs typeface="Arial" pitchFamily="34" charset="0"/>
              </a:rPr>
              <a:t>Memahami kebu</a:t>
            </a:r>
            <a:r>
              <a:rPr lang="id-ID" sz="2400" dirty="0">
                <a:solidFill>
                  <a:schemeClr val="bg1"/>
                </a:solidFill>
                <a:latin typeface="Arial" pitchFamily="34" charset="0"/>
                <a:cs typeface="Arial" pitchFamily="34" charset="0"/>
              </a:rPr>
              <a:t>tu</a:t>
            </a:r>
            <a:r>
              <a:rPr lang="fi-FI" sz="2400" dirty="0">
                <a:solidFill>
                  <a:schemeClr val="bg1"/>
                </a:solidFill>
                <a:latin typeface="Arial" pitchFamily="34" charset="0"/>
                <a:cs typeface="Arial" pitchFamily="34" charset="0"/>
              </a:rPr>
              <a:t>han organisasi akan keamanan dan pengendalian</a:t>
            </a:r>
            <a:r>
              <a:rPr lang="id-ID" sz="2400" dirty="0">
                <a:solidFill>
                  <a:schemeClr val="bg1"/>
                </a:solidFill>
                <a:latin typeface="Arial" pitchFamily="34" charset="0"/>
                <a:cs typeface="Arial" pitchFamily="34" charset="0"/>
              </a:rPr>
              <a:t>. </a:t>
            </a:r>
            <a:endParaRPr lang="fi-FI" sz="2400" dirty="0">
              <a:solidFill>
                <a:schemeClr val="bg1"/>
              </a:solidFill>
              <a:latin typeface="Arial" pitchFamily="34" charset="0"/>
              <a:cs typeface="Arial" pitchFamily="34" charset="0"/>
            </a:endParaRPr>
          </a:p>
          <a:p>
            <a:pPr>
              <a:buFont typeface="Wingdings" pitchFamily="2" charset="2"/>
              <a:buChar char="§"/>
            </a:pPr>
            <a:r>
              <a:rPr lang="id-ID" sz="2400" dirty="0">
                <a:solidFill>
                  <a:schemeClr val="bg1"/>
                </a:solidFill>
                <a:latin typeface="Arial" pitchFamily="34" charset="0"/>
                <a:cs typeface="Arial" pitchFamily="34" charset="0"/>
              </a:rPr>
              <a:t>Memahami bahwa keamanan informasi berkaitan dengan keamanan semua sumberdaya informasi.  </a:t>
            </a:r>
          </a:p>
          <a:p>
            <a:pPr>
              <a:buFont typeface="Wingdings" pitchFamily="2" charset="2"/>
              <a:buChar char="§"/>
            </a:pPr>
            <a:r>
              <a:rPr lang="fi-FI" sz="2400" dirty="0">
                <a:solidFill>
                  <a:schemeClr val="bg1"/>
                </a:solidFill>
                <a:latin typeface="Arial" pitchFamily="34" charset="0"/>
                <a:cs typeface="Arial" pitchFamily="34" charset="0"/>
              </a:rPr>
              <a:t>Memahami tiga tujuan utama keamanan informasi </a:t>
            </a:r>
          </a:p>
          <a:p>
            <a:pPr>
              <a:buFont typeface="Wingdings" pitchFamily="2" charset="2"/>
              <a:buChar char="§"/>
            </a:pPr>
            <a:r>
              <a:rPr lang="id-ID" sz="2400" dirty="0">
                <a:solidFill>
                  <a:schemeClr val="bg1"/>
                </a:solidFill>
                <a:latin typeface="Arial" pitchFamily="34" charset="0"/>
                <a:cs typeface="Arial" pitchFamily="34" charset="0"/>
              </a:rPr>
              <a:t>Melihat hubungan yang logis antara ancaman, resiko dan pengendalian.  </a:t>
            </a:r>
          </a:p>
          <a:p>
            <a:pPr>
              <a:buFont typeface="Wingdings" pitchFamily="2" charset="2"/>
              <a:buChar char="§"/>
            </a:pPr>
            <a:r>
              <a:rPr lang="fi-FI" sz="2400" dirty="0">
                <a:solidFill>
                  <a:schemeClr val="bg1"/>
                </a:solidFill>
                <a:latin typeface="Arial" pitchFamily="34" charset="0"/>
                <a:cs typeface="Arial" pitchFamily="34" charset="0"/>
              </a:rPr>
              <a:t>Memahami apa saja ancaman keamanan yang utama</a:t>
            </a:r>
            <a:r>
              <a:rPr lang="id-ID" sz="2400" dirty="0">
                <a:solidFill>
                  <a:schemeClr val="bg1"/>
                </a:solidFill>
                <a:latin typeface="Arial" pitchFamily="34" charset="0"/>
                <a:cs typeface="Arial" pitchFamily="34" charset="0"/>
              </a:rPr>
              <a:t>. </a:t>
            </a:r>
          </a:p>
          <a:p>
            <a:pPr>
              <a:buFont typeface="Wingdings" pitchFamily="2" charset="2"/>
              <a:buChar char="§"/>
            </a:pPr>
            <a:r>
              <a:rPr lang="id-ID" sz="2400" dirty="0">
                <a:solidFill>
                  <a:schemeClr val="bg1"/>
                </a:solidFill>
                <a:latin typeface="Arial" pitchFamily="34" charset="0"/>
                <a:cs typeface="Arial" pitchFamily="34" charset="0"/>
              </a:rPr>
              <a:t>Memahami apa saja risiko keamanan yang utama. </a:t>
            </a:r>
          </a:p>
          <a:p>
            <a:pPr>
              <a:buFont typeface="Wingdings" pitchFamily="2" charset="2"/>
              <a:buChar char="§"/>
            </a:pPr>
            <a:r>
              <a:rPr lang="id-ID" sz="2400" dirty="0">
                <a:solidFill>
                  <a:schemeClr val="bg1"/>
                </a:solidFill>
                <a:latin typeface="Arial" pitchFamily="34" charset="0"/>
                <a:cs typeface="Arial" pitchFamily="34" charset="0"/>
              </a:rPr>
              <a:t>Mengenali berbagai kekhawatiran </a:t>
            </a:r>
            <a:r>
              <a:rPr lang="id-ID" sz="2400" i="1" dirty="0">
                <a:solidFill>
                  <a:schemeClr val="bg1"/>
                </a:solidFill>
                <a:latin typeface="Arial" pitchFamily="34" charset="0"/>
                <a:cs typeface="Arial" pitchFamily="34" charset="0"/>
              </a:rPr>
              <a:t>keamanan e-commerce </a:t>
            </a:r>
            <a:r>
              <a:rPr lang="id-ID" sz="2400" dirty="0">
                <a:solidFill>
                  <a:schemeClr val="bg1"/>
                </a:solidFill>
                <a:latin typeface="Arial" pitchFamily="34" charset="0"/>
                <a:cs typeface="Arial" pitchFamily="34" charset="0"/>
              </a:rPr>
              <a:t>dan bagaimana perusahaan-perusahaan kartu kredit mengatasinya. </a:t>
            </a:r>
            <a:r>
              <a:rPr lang="fi-FI" sz="2400" dirty="0">
                <a:solidFill>
                  <a:schemeClr val="bg1"/>
                </a:solidFill>
                <a:latin typeface="Arial" pitchFamily="34" charset="0"/>
                <a:cs typeface="Arial" pitchFamily="34" charset="0"/>
              </a:rPr>
              <a:t> </a:t>
            </a:r>
          </a:p>
          <a:p>
            <a:pPr>
              <a:buFont typeface="Wingdings" pitchFamily="2" charset="2"/>
              <a:buChar char="§"/>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63A48DA-F14F-421D-8C96-DD935529C81E}"/>
              </a:ext>
            </a:extLst>
          </p:cNvPr>
          <p:cNvSpPr/>
          <p:nvPr/>
        </p:nvSpPr>
        <p:spPr>
          <a:xfrm>
            <a:off x="251520" y="332656"/>
            <a:ext cx="8640960" cy="5940088"/>
          </a:xfrm>
          <a:prstGeom prst="rect">
            <a:avLst/>
          </a:prstGeom>
        </p:spPr>
        <p:txBody>
          <a:bodyPr wrap="square">
            <a:spAutoFit/>
          </a:bodyPr>
          <a:lstStyle/>
          <a:p>
            <a:pPr algn="ctr">
              <a:spcAft>
                <a:spcPts val="0"/>
              </a:spcAft>
            </a:pPr>
            <a:r>
              <a:rPr lang="en-US" sz="2000" b="1">
                <a:solidFill>
                  <a:schemeClr val="bg1"/>
                </a:solidFill>
                <a:latin typeface="Arial" panose="020B0604020202020204" pitchFamily="34" charset="0"/>
                <a:ea typeface="Calibri" panose="020F0502020204030204" pitchFamily="34" charset="0"/>
                <a:cs typeface="Arial" panose="020B0604020202020204" pitchFamily="34" charset="0"/>
              </a:rPr>
              <a:t>Kebijakan Keamana Informasi</a:t>
            </a:r>
          </a:p>
          <a:p>
            <a:pPr>
              <a:spcAft>
                <a:spcPts val="0"/>
              </a:spcAft>
            </a:pP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Perusahaan dapat menerapkan kebjikan keamananya dengan mengikuti pendekatan yang bertahap.</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Inisiasi Proyek </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Penyusunan kebijakan</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Konsultasi dan persetujuan</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Kesadaran dan edukasi</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Penyebarluasan kebijakan</a:t>
            </a:r>
          </a:p>
          <a:p>
            <a:pPr marL="342900" lvl="0" indent="-342900">
              <a:spcAft>
                <a:spcPts val="0"/>
              </a:spcAft>
              <a:buFont typeface="+mj-lt"/>
              <a:buAutoNum type="arabicPeriod"/>
            </a:pP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Kebijakan terpisah dikembangkan untuk :</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Keamanan sistem informasi</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Pengendalian akses sistem</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Keamanan personel</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Keamanan lingkungan fisik</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Keamanan komunikasi data</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Klasifikasi informasi</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Perencanaan kelangsungan usaha</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0"/>
              </a:spcAft>
              <a:buFont typeface="+mj-lt"/>
              <a:buAutoNum type="arabicPeriod"/>
            </a:pPr>
            <a:r>
              <a:rPr lang="en-US" sz="2000">
                <a:solidFill>
                  <a:schemeClr val="bg1"/>
                </a:solidFill>
                <a:latin typeface="Arial" panose="020B0604020202020204" pitchFamily="34" charset="0"/>
                <a:ea typeface="Calibri" panose="020F0502020204030204" pitchFamily="34" charset="0"/>
                <a:cs typeface="Arial" panose="020B0604020202020204" pitchFamily="34" charset="0"/>
              </a:rPr>
              <a:t>Akuntabilitas manajemen</a:t>
            </a:r>
            <a:endParaRPr lang="id-ID" sz="20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23714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511156"/>
          </a:xfrm>
        </p:spPr>
        <p:txBody>
          <a:bodyPr>
            <a:normAutofit/>
          </a:bodyPr>
          <a:lstStyle/>
          <a:p>
            <a:r>
              <a:rPr lang="id-ID" sz="2400" dirty="0">
                <a:solidFill>
                  <a:schemeClr val="tx2">
                    <a:lumMod val="40000"/>
                    <a:lumOff val="60000"/>
                  </a:schemeClr>
                </a:solidFill>
                <a:latin typeface="Arial" pitchFamily="34" charset="0"/>
                <a:cs typeface="Arial" pitchFamily="34" charset="0"/>
              </a:rPr>
              <a:t>Penyusunan Kebijakan Keamanan</a:t>
            </a:r>
          </a:p>
        </p:txBody>
      </p:sp>
      <p:sp>
        <p:nvSpPr>
          <p:cNvPr id="3" name="Content Placeholder 2"/>
          <p:cNvSpPr>
            <a:spLocks noGrp="1"/>
          </p:cNvSpPr>
          <p:nvPr>
            <p:ph idx="1"/>
          </p:nvPr>
        </p:nvSpPr>
        <p:spPr>
          <a:xfrm>
            <a:off x="0" y="642918"/>
            <a:ext cx="9144000" cy="6215082"/>
          </a:xfrm>
        </p:spPr>
        <p:txBody>
          <a:bodyPr/>
          <a:lstStyle/>
          <a:p>
            <a:endParaRPr lang="id-ID" dirty="0"/>
          </a:p>
        </p:txBody>
      </p:sp>
      <p:sp>
        <p:nvSpPr>
          <p:cNvPr id="4" name="Rectangle 3"/>
          <p:cNvSpPr/>
          <p:nvPr/>
        </p:nvSpPr>
        <p:spPr>
          <a:xfrm>
            <a:off x="1357290" y="1071546"/>
            <a:ext cx="164307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Fase 1</a:t>
            </a:r>
          </a:p>
          <a:p>
            <a:pPr algn="ctr"/>
            <a:r>
              <a:rPr lang="id-ID" dirty="0"/>
              <a:t>Inisiasi proyek</a:t>
            </a:r>
          </a:p>
        </p:txBody>
      </p:sp>
      <p:sp>
        <p:nvSpPr>
          <p:cNvPr id="5" name="Rectangle 4"/>
          <p:cNvSpPr/>
          <p:nvPr/>
        </p:nvSpPr>
        <p:spPr>
          <a:xfrm>
            <a:off x="1357290" y="2714620"/>
            <a:ext cx="1643074"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Fase 2</a:t>
            </a:r>
          </a:p>
          <a:p>
            <a:pPr algn="ctr"/>
            <a:r>
              <a:rPr lang="id-ID" dirty="0"/>
              <a:t>Penyusunan kebijakan</a:t>
            </a:r>
          </a:p>
        </p:txBody>
      </p:sp>
      <p:sp>
        <p:nvSpPr>
          <p:cNvPr id="6" name="Rectangle 5"/>
          <p:cNvSpPr/>
          <p:nvPr/>
        </p:nvSpPr>
        <p:spPr>
          <a:xfrm>
            <a:off x="1357290" y="3714752"/>
            <a:ext cx="164307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Fase 3</a:t>
            </a:r>
          </a:p>
          <a:p>
            <a:pPr algn="ctr"/>
            <a:r>
              <a:rPr lang="id-ID" dirty="0"/>
              <a:t>Konsultasi dan persetujuan</a:t>
            </a:r>
          </a:p>
        </p:txBody>
      </p:sp>
      <p:sp>
        <p:nvSpPr>
          <p:cNvPr id="7" name="Rectangle 6"/>
          <p:cNvSpPr/>
          <p:nvPr/>
        </p:nvSpPr>
        <p:spPr>
          <a:xfrm>
            <a:off x="1357290" y="4786322"/>
            <a:ext cx="164307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Fase 4</a:t>
            </a:r>
          </a:p>
          <a:p>
            <a:pPr algn="ctr"/>
            <a:r>
              <a:rPr lang="id-ID" dirty="0"/>
              <a:t>Kesadaran dan pendidikan</a:t>
            </a:r>
          </a:p>
        </p:txBody>
      </p:sp>
      <p:sp>
        <p:nvSpPr>
          <p:cNvPr id="8" name="Rectangle 7"/>
          <p:cNvSpPr/>
          <p:nvPr/>
        </p:nvSpPr>
        <p:spPr>
          <a:xfrm>
            <a:off x="1357290" y="5786454"/>
            <a:ext cx="1643074"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Fase 5</a:t>
            </a:r>
          </a:p>
          <a:p>
            <a:pPr algn="ctr"/>
            <a:r>
              <a:rPr lang="id-ID" dirty="0"/>
              <a:t>Penyebarlasan kebijkan</a:t>
            </a:r>
          </a:p>
        </p:txBody>
      </p:sp>
      <p:sp>
        <p:nvSpPr>
          <p:cNvPr id="9" name="Rectangle 8"/>
          <p:cNvSpPr/>
          <p:nvPr/>
        </p:nvSpPr>
        <p:spPr>
          <a:xfrm>
            <a:off x="6215074" y="785794"/>
            <a:ext cx="178595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Tiru proyek</a:t>
            </a:r>
          </a:p>
        </p:txBody>
      </p:sp>
      <p:sp>
        <p:nvSpPr>
          <p:cNvPr id="10" name="Rectangle 9"/>
          <p:cNvSpPr/>
          <p:nvPr/>
        </p:nvSpPr>
        <p:spPr>
          <a:xfrm>
            <a:off x="6215074" y="1714488"/>
            <a:ext cx="178595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Komite pengawas proyek keamanan</a:t>
            </a:r>
          </a:p>
        </p:txBody>
      </p:sp>
      <p:sp>
        <p:nvSpPr>
          <p:cNvPr id="11" name="Rectangle 10"/>
          <p:cNvSpPr/>
          <p:nvPr/>
        </p:nvSpPr>
        <p:spPr>
          <a:xfrm>
            <a:off x="6215074" y="2643182"/>
            <a:ext cx="178595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Pihak-pihak berminat dan terpengaruh</a:t>
            </a:r>
          </a:p>
        </p:txBody>
      </p:sp>
      <p:sp>
        <p:nvSpPr>
          <p:cNvPr id="12" name="Rectangle 11"/>
          <p:cNvSpPr/>
          <p:nvPr/>
        </p:nvSpPr>
        <p:spPr>
          <a:xfrm>
            <a:off x="6215074" y="3714752"/>
            <a:ext cx="178595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Manajemen</a:t>
            </a:r>
          </a:p>
        </p:txBody>
      </p:sp>
      <p:sp>
        <p:nvSpPr>
          <p:cNvPr id="13" name="Rectangle 12"/>
          <p:cNvSpPr/>
          <p:nvPr/>
        </p:nvSpPr>
        <p:spPr>
          <a:xfrm>
            <a:off x="6215074" y="4786322"/>
            <a:ext cx="178595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Unit organisasi</a:t>
            </a:r>
          </a:p>
        </p:txBody>
      </p:sp>
      <p:sp>
        <p:nvSpPr>
          <p:cNvPr id="14" name="Rectangle 13"/>
          <p:cNvSpPr/>
          <p:nvPr/>
        </p:nvSpPr>
        <p:spPr>
          <a:xfrm>
            <a:off x="6215074" y="5786454"/>
            <a:ext cx="178595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Unit organisasi</a:t>
            </a:r>
          </a:p>
        </p:txBody>
      </p:sp>
      <p:sp>
        <p:nvSpPr>
          <p:cNvPr id="15" name="Down Arrow 14"/>
          <p:cNvSpPr/>
          <p:nvPr/>
        </p:nvSpPr>
        <p:spPr>
          <a:xfrm>
            <a:off x="1928794" y="1857364"/>
            <a:ext cx="484632" cy="857256"/>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6" name="Down Arrow 15"/>
          <p:cNvSpPr/>
          <p:nvPr/>
        </p:nvSpPr>
        <p:spPr>
          <a:xfrm>
            <a:off x="1928794" y="3429000"/>
            <a:ext cx="484632" cy="28575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7" name="Down Arrow 16"/>
          <p:cNvSpPr/>
          <p:nvPr/>
        </p:nvSpPr>
        <p:spPr>
          <a:xfrm>
            <a:off x="1928794" y="4500570"/>
            <a:ext cx="484632" cy="28575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8" name="Down Arrow 17"/>
          <p:cNvSpPr/>
          <p:nvPr/>
        </p:nvSpPr>
        <p:spPr>
          <a:xfrm>
            <a:off x="1928794" y="5572140"/>
            <a:ext cx="484632" cy="214314"/>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9" name="Left-Right Arrow 18"/>
          <p:cNvSpPr/>
          <p:nvPr/>
        </p:nvSpPr>
        <p:spPr>
          <a:xfrm>
            <a:off x="3000364" y="2857496"/>
            <a:ext cx="321471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0" name="Left-Right Arrow 19"/>
          <p:cNvSpPr/>
          <p:nvPr/>
        </p:nvSpPr>
        <p:spPr>
          <a:xfrm>
            <a:off x="3000364" y="3929066"/>
            <a:ext cx="321471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1" name="Left-Right Arrow 20"/>
          <p:cNvSpPr/>
          <p:nvPr/>
        </p:nvSpPr>
        <p:spPr>
          <a:xfrm>
            <a:off x="3000364" y="4929198"/>
            <a:ext cx="321471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2" name="Left-Right Arrow 21"/>
          <p:cNvSpPr/>
          <p:nvPr/>
        </p:nvSpPr>
        <p:spPr>
          <a:xfrm>
            <a:off x="3000364" y="5929330"/>
            <a:ext cx="321471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5" name="Minus 24"/>
          <p:cNvSpPr/>
          <p:nvPr/>
        </p:nvSpPr>
        <p:spPr>
          <a:xfrm>
            <a:off x="2714612" y="1000108"/>
            <a:ext cx="2286016"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6" name="Up Arrow 25"/>
          <p:cNvSpPr/>
          <p:nvPr/>
        </p:nvSpPr>
        <p:spPr>
          <a:xfrm>
            <a:off x="4572000" y="857232"/>
            <a:ext cx="428628" cy="1428760"/>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7" name="Right Arrow 26"/>
          <p:cNvSpPr/>
          <p:nvPr/>
        </p:nvSpPr>
        <p:spPr>
          <a:xfrm>
            <a:off x="4572000" y="571480"/>
            <a:ext cx="1643074" cy="642942"/>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8" name="Right Arrow 27"/>
          <p:cNvSpPr/>
          <p:nvPr/>
        </p:nvSpPr>
        <p:spPr>
          <a:xfrm>
            <a:off x="4643438" y="1857364"/>
            <a:ext cx="1571636" cy="571504"/>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Pengendalian</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anose="020B0604020202020204" pitchFamily="34" charset="0"/>
                <a:cs typeface="Arial" pitchFamily="34" charset="0"/>
              </a:rPr>
              <a:t>Pengendalian (</a:t>
            </a:r>
            <a:r>
              <a:rPr lang="id-ID" sz="2400" i="1" dirty="0">
                <a:solidFill>
                  <a:schemeClr val="bg1"/>
                </a:solidFill>
                <a:latin typeface="Arial" panose="020B0604020202020204" pitchFamily="34" charset="0"/>
                <a:cs typeface="Arial" pitchFamily="34" charset="0"/>
              </a:rPr>
              <a:t>control</a:t>
            </a:r>
            <a:r>
              <a:rPr lang="id-ID" sz="2400" dirty="0">
                <a:solidFill>
                  <a:schemeClr val="bg1"/>
                </a:solidFill>
                <a:latin typeface="Arial" panose="020B0604020202020204" pitchFamily="34" charset="0"/>
                <a:cs typeface="Arial" pitchFamily="34" charset="0"/>
              </a:rPr>
              <a:t>) adalah mekanisme yang diterapkan baik untuk melindungi perusahaan dari risiko atau untuk meminimalkan damak risiko tersebut pada perusahaan jika risiko tersebut terjadi</a:t>
            </a:r>
            <a:r>
              <a:rPr lang="id-ID" sz="2400">
                <a:solidFill>
                  <a:schemeClr val="bg1"/>
                </a:solidFill>
                <a:latin typeface="Arial" panose="020B0604020202020204" pitchFamily="34" charset="0"/>
                <a:cs typeface="Arial" pitchFamily="34" charset="0"/>
              </a:rPr>
              <a:t>. </a:t>
            </a:r>
            <a:endParaRPr lang="en-US" sz="2400">
              <a:solidFill>
                <a:schemeClr val="bg1"/>
              </a:solidFill>
              <a:latin typeface="Arial" panose="020B0604020202020204" pitchFamily="34" charset="0"/>
              <a:cs typeface="Arial" pitchFamily="34" charset="0"/>
            </a:endParaRPr>
          </a:p>
          <a:p>
            <a:endParaRPr lang="en-US" sz="2400">
              <a:solidFill>
                <a:schemeClr val="bg1"/>
              </a:solidFill>
              <a:latin typeface="Arial" panose="020B0604020202020204" pitchFamily="34" charset="0"/>
              <a:cs typeface="Arial" pitchFamily="34" charset="0"/>
            </a:endParaRPr>
          </a:p>
          <a:p>
            <a:r>
              <a:rPr lang="en-US" sz="2400">
                <a:solidFill>
                  <a:schemeClr val="bg1"/>
                </a:solidFill>
                <a:latin typeface="Arial" panose="020B0604020202020204" pitchFamily="34" charset="0"/>
                <a:cs typeface="Arial" pitchFamily="34" charset="0"/>
              </a:rPr>
              <a:t>Pengendalian dibagi tiga katagori : </a:t>
            </a:r>
          </a:p>
          <a:p>
            <a:pPr lvl="1">
              <a:buFont typeface="Wingdings" panose="05000000000000000000" pitchFamily="2" charset="2"/>
              <a:buChar char="Ø"/>
            </a:pPr>
            <a:r>
              <a:rPr lang="en-US" sz="2400">
                <a:solidFill>
                  <a:schemeClr val="bg1"/>
                </a:solidFill>
                <a:latin typeface="Arial" panose="020B0604020202020204" pitchFamily="34" charset="0"/>
                <a:cs typeface="Arial" pitchFamily="34" charset="0"/>
              </a:rPr>
              <a:t>teknis, </a:t>
            </a:r>
          </a:p>
          <a:p>
            <a:pPr lvl="1">
              <a:buFont typeface="Wingdings" panose="05000000000000000000" pitchFamily="2" charset="2"/>
              <a:buChar char="Ø"/>
            </a:pPr>
            <a:r>
              <a:rPr lang="en-US" sz="2400">
                <a:solidFill>
                  <a:schemeClr val="bg1"/>
                </a:solidFill>
                <a:latin typeface="Arial" panose="020B0604020202020204" pitchFamily="34" charset="0"/>
                <a:cs typeface="Arial" pitchFamily="34" charset="0"/>
              </a:rPr>
              <a:t>formal </a:t>
            </a:r>
          </a:p>
          <a:p>
            <a:pPr lvl="1">
              <a:buFont typeface="Wingdings" panose="05000000000000000000" pitchFamily="2" charset="2"/>
              <a:buChar char="Ø"/>
            </a:pPr>
            <a:r>
              <a:rPr lang="en-US" sz="2400">
                <a:solidFill>
                  <a:schemeClr val="bg1"/>
                </a:solidFill>
                <a:latin typeface="Arial" panose="020B0604020202020204" pitchFamily="34" charset="0"/>
                <a:cs typeface="Arial" pitchFamily="34" charset="0"/>
              </a:rPr>
              <a:t>informal.</a:t>
            </a:r>
            <a:endParaRPr lang="id-ID" sz="2400" dirty="0">
              <a:solidFill>
                <a:schemeClr val="bg1"/>
              </a:solidFill>
              <a:latin typeface="Arial" panose="020B0604020202020204"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Pengendalian Teknis</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Pengendalian teknis (technical control) adalah pengendalian yan menjadi satu di dalam sistem dan dibuat oleh para penyusun sistem selama masa siklus penyusunan sistem.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Pengendalian Akses</a:t>
            </a:r>
          </a:p>
        </p:txBody>
      </p:sp>
      <p:sp>
        <p:nvSpPr>
          <p:cNvPr id="3" name="Content Placeholder 2"/>
          <p:cNvSpPr>
            <a:spLocks noGrp="1"/>
          </p:cNvSpPr>
          <p:nvPr>
            <p:ph idx="1"/>
          </p:nvPr>
        </p:nvSpPr>
        <p:spPr>
          <a:xfrm>
            <a:off x="457200" y="1166018"/>
            <a:ext cx="8229600" cy="5417344"/>
          </a:xfrm>
        </p:spPr>
        <p:txBody>
          <a:bodyPr>
            <a:noAutofit/>
          </a:bodyPr>
          <a:lstStyle/>
          <a:p>
            <a:pPr marL="0" indent="0">
              <a:buNone/>
            </a:pPr>
            <a:r>
              <a:rPr lang="en-US" sz="2200">
                <a:solidFill>
                  <a:schemeClr val="bg1"/>
                </a:solidFill>
                <a:latin typeface="Arial" panose="020B0604020202020204" pitchFamily="34" charset="0"/>
                <a:cs typeface="Arial" panose="020B0604020202020204" pitchFamily="34" charset="0"/>
              </a:rPr>
              <a:t>Pengendalian akses dilakukan melalui proses tiga tahap yang mengcakupi identifikasi pengguna , autentikasi pengguna dan otorisasi pengguna. </a:t>
            </a:r>
            <a:endParaRPr lang="id-ID" sz="2200">
              <a:solidFill>
                <a:schemeClr val="bg1"/>
              </a:solidFill>
              <a:latin typeface="Arial" panose="020B0604020202020204" pitchFamily="34" charset="0"/>
              <a:cs typeface="Arial" panose="020B0604020202020204" pitchFamily="34" charset="0"/>
            </a:endParaRPr>
          </a:p>
          <a:p>
            <a:pPr marL="457200" indent="-457200">
              <a:buFont typeface="+mj-lt"/>
              <a:buAutoNum type="arabicPeriod"/>
            </a:pPr>
            <a:endParaRPr lang="en-US" sz="2200">
              <a:solidFill>
                <a:schemeClr val="bg1"/>
              </a:solidFill>
              <a:latin typeface="Arial" pitchFamily="34" charset="0"/>
              <a:cs typeface="Arial" pitchFamily="34" charset="0"/>
            </a:endParaRPr>
          </a:p>
          <a:p>
            <a:pPr marL="457200" indent="-457200">
              <a:buFont typeface="+mj-lt"/>
              <a:buAutoNum type="arabicPeriod"/>
            </a:pPr>
            <a:r>
              <a:rPr lang="id-ID" sz="2200">
                <a:solidFill>
                  <a:schemeClr val="bg1"/>
                </a:solidFill>
                <a:latin typeface="Arial" pitchFamily="34" charset="0"/>
                <a:cs typeface="Arial" pitchFamily="34" charset="0"/>
              </a:rPr>
              <a:t>Identifikasi </a:t>
            </a:r>
            <a:r>
              <a:rPr lang="id-ID" sz="2200" dirty="0">
                <a:solidFill>
                  <a:schemeClr val="bg1"/>
                </a:solidFill>
                <a:latin typeface="Arial" pitchFamily="34" charset="0"/>
                <a:cs typeface="Arial" pitchFamily="34" charset="0"/>
              </a:rPr>
              <a:t>pengguna. Para pengguna pertama mengidentifikasi mereka dengan cara memberikan sesuatu yang mereka ketahui, misalnya kata sandi.  </a:t>
            </a:r>
          </a:p>
          <a:p>
            <a:pPr marL="457200" indent="-457200">
              <a:buFont typeface="+mj-lt"/>
              <a:buAutoNum type="arabicPeriod"/>
            </a:pPr>
            <a:r>
              <a:rPr lang="id-ID" sz="2200" dirty="0">
                <a:solidFill>
                  <a:schemeClr val="bg1"/>
                </a:solidFill>
                <a:latin typeface="Arial" pitchFamily="34" charset="0"/>
                <a:cs typeface="Arial" pitchFamily="34" charset="0"/>
              </a:rPr>
              <a:t>Otentifikasi pengguna. Setelah identifikasi awal telah dilakukan, para pengguna memverifikasi hak akses dengan cara memberikan sesuatu yang mereka ketahui.  </a:t>
            </a:r>
          </a:p>
          <a:p>
            <a:pPr marL="457200" indent="-457200">
              <a:buFont typeface="+mj-lt"/>
              <a:buAutoNum type="arabicPeriod"/>
            </a:pPr>
            <a:r>
              <a:rPr lang="id-ID" sz="2200" dirty="0">
                <a:solidFill>
                  <a:schemeClr val="bg1"/>
                </a:solidFill>
                <a:latin typeface="Arial" pitchFamily="34" charset="0"/>
                <a:cs typeface="Arial" pitchFamily="34" charset="0"/>
              </a:rPr>
              <a:t>Otorisasi pengguna. Setelah pemeriksaan identifikasi dan autentikasidilalui, seseorang maka dapat melakukan otorisasi untuk memasuki tingkat/derajat penggunaan tertentu.</a:t>
            </a:r>
          </a:p>
          <a:p>
            <a:pPr marL="457200" indent="-457200">
              <a:buNone/>
            </a:pPr>
            <a:endParaRPr lang="id-ID" sz="2200" dirty="0">
              <a:solidFill>
                <a:schemeClr val="bg1"/>
              </a:solidFill>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F85931-59C9-43A5-AD51-452FDFCEAA80}"/>
              </a:ext>
            </a:extLst>
          </p:cNvPr>
          <p:cNvSpPr/>
          <p:nvPr/>
        </p:nvSpPr>
        <p:spPr>
          <a:xfrm>
            <a:off x="323528" y="1326822"/>
            <a:ext cx="8568952" cy="3416320"/>
          </a:xfrm>
          <a:prstGeom prst="rect">
            <a:avLst/>
          </a:prstGeom>
        </p:spPr>
        <p:txBody>
          <a:bodyPr wrap="square">
            <a:spAutoFit/>
          </a:bodyPr>
          <a:lstStyle/>
          <a:p>
            <a:pPr>
              <a:spcAft>
                <a:spcPts val="0"/>
              </a:spcAft>
            </a:pPr>
            <a:r>
              <a:rPr lang="en-US" sz="2400" b="1">
                <a:solidFill>
                  <a:schemeClr val="bg1"/>
                </a:solidFill>
                <a:latin typeface="Arial" panose="020B0604020202020204" pitchFamily="34" charset="0"/>
                <a:ea typeface="Calibri" panose="020F0502020204030204" pitchFamily="34" charset="0"/>
                <a:cs typeface="Arial" panose="020B0604020202020204" pitchFamily="34" charset="0"/>
              </a:rPr>
              <a:t>Sistem Deteksi Gangguan</a:t>
            </a:r>
          </a:p>
          <a:p>
            <a:pPr>
              <a:spcAft>
                <a:spcPts val="0"/>
              </a:spcAft>
            </a:pP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2400">
                <a:solidFill>
                  <a:schemeClr val="bg1"/>
                </a:solidFill>
                <a:latin typeface="Arial" panose="020B0604020202020204" pitchFamily="34" charset="0"/>
                <a:ea typeface="Calibri" panose="020F0502020204030204" pitchFamily="34" charset="0"/>
                <a:cs typeface="Arial" panose="020B0604020202020204" pitchFamily="34" charset="0"/>
              </a:rPr>
              <a:t>Salah satu contoh yang baik adalah peranti lunaj proteksi virus yang telah terbukti efektif melawan virus yang terkirim melalu email. Peranti lunak tersebut mengidentifikasi pesan pembawa virus dan memperingkatkan si pengguna. Contoh deteksi pengganggu yang lain adalah peranti lunak yang ditujukan untuk mengidentifikasi calon pengguna sebelum memiliki kesempatan untuk membahayakan.</a:t>
            </a:r>
            <a:endParaRPr lang="id-ID" sz="240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52521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Firewall</a:t>
            </a:r>
          </a:p>
        </p:txBody>
      </p:sp>
      <p:sp>
        <p:nvSpPr>
          <p:cNvPr id="3" name="Content Placeholder 2"/>
          <p:cNvSpPr>
            <a:spLocks noGrp="1"/>
          </p:cNvSpPr>
          <p:nvPr>
            <p:ph idx="1"/>
          </p:nvPr>
        </p:nvSpPr>
        <p:spPr>
          <a:xfrm>
            <a:off x="442376" y="1166018"/>
            <a:ext cx="8229600" cy="4525963"/>
          </a:xfrm>
        </p:spPr>
        <p:txBody>
          <a:bodyPr>
            <a:normAutofit/>
          </a:bodyPr>
          <a:lstStyle/>
          <a:p>
            <a:r>
              <a:rPr lang="id-ID" sz="2000" dirty="0">
                <a:solidFill>
                  <a:schemeClr val="bg1"/>
                </a:solidFill>
                <a:latin typeface="Arial" pitchFamily="34" charset="0"/>
                <a:cs typeface="Arial" pitchFamily="34" charset="0"/>
              </a:rPr>
              <a:t>Sumber daya komputer selalu berada dalam resiko jika terhubung ke jaringan. Salah satu pendekatan keamanan adalah secara fisik memisahkan situs Web perusahaan dengan jaringan internal perusahaan yang berisikan data sensitif dan sistem informasi</a:t>
            </a:r>
            <a:r>
              <a:rPr lang="id-ID" sz="2000">
                <a:solidFill>
                  <a:schemeClr val="bg1"/>
                </a:solidFill>
                <a:latin typeface="Arial" pitchFamily="34" charset="0"/>
                <a:cs typeface="Arial" pitchFamily="34" charset="0"/>
              </a:rPr>
              <a:t>. </a:t>
            </a:r>
            <a:endParaRPr lang="en-US" sz="2000">
              <a:solidFill>
                <a:schemeClr val="bg1"/>
              </a:solidFill>
              <a:latin typeface="Arial" pitchFamily="34" charset="0"/>
              <a:cs typeface="Arial" pitchFamily="34" charset="0"/>
            </a:endParaRPr>
          </a:p>
          <a:p>
            <a:endParaRPr lang="id-ID" sz="2000" dirty="0">
              <a:solidFill>
                <a:schemeClr val="bg1"/>
              </a:solidFill>
              <a:latin typeface="Arial" pitchFamily="34" charset="0"/>
              <a:cs typeface="Arial" pitchFamily="34" charset="0"/>
            </a:endParaRPr>
          </a:p>
          <a:p>
            <a:r>
              <a:rPr lang="id-ID" sz="2000" dirty="0">
                <a:solidFill>
                  <a:schemeClr val="bg1"/>
                </a:solidFill>
                <a:latin typeface="Arial" pitchFamily="34" charset="0"/>
                <a:cs typeface="Arial" pitchFamily="34" charset="0"/>
              </a:rPr>
              <a:t>Fungsi </a:t>
            </a:r>
            <a:r>
              <a:rPr lang="id-ID" sz="2000" i="1" dirty="0">
                <a:solidFill>
                  <a:schemeClr val="bg1"/>
                </a:solidFill>
                <a:latin typeface="Arial" panose="020B0604020202020204" pitchFamily="34" charset="0"/>
                <a:cs typeface="Arial" pitchFamily="34" charset="0"/>
              </a:rPr>
              <a:t>Firewall</a:t>
            </a:r>
            <a:r>
              <a:rPr lang="id-ID" sz="2000" dirty="0">
                <a:solidFill>
                  <a:schemeClr val="bg1"/>
                </a:solidFill>
                <a:latin typeface="Arial" panose="020B0604020202020204" pitchFamily="34" charset="0"/>
                <a:cs typeface="Arial" pitchFamily="34" charset="0"/>
              </a:rPr>
              <a:t> sebagai penyaring dan penghalang yang membatasi aliran data ke dan dari perusahaan tersebut dan internet</a:t>
            </a:r>
            <a:r>
              <a:rPr lang="id-ID" sz="2000">
                <a:solidFill>
                  <a:schemeClr val="bg1"/>
                </a:solidFill>
                <a:latin typeface="Arial" panose="020B0604020202020204" pitchFamily="34" charset="0"/>
                <a:cs typeface="Arial" pitchFamily="34" charset="0"/>
              </a:rPr>
              <a:t>. </a:t>
            </a:r>
            <a:endParaRPr lang="en-US" sz="2000">
              <a:solidFill>
                <a:schemeClr val="bg1"/>
              </a:solidFill>
              <a:latin typeface="Arial" panose="020B0604020202020204" pitchFamily="34" charset="0"/>
              <a:cs typeface="Arial" pitchFamily="34" charset="0"/>
            </a:endParaRPr>
          </a:p>
          <a:p>
            <a:endParaRPr lang="en-US" sz="2000">
              <a:solidFill>
                <a:schemeClr val="bg1"/>
              </a:solidFill>
              <a:latin typeface="Arial" panose="020B0604020202020204" pitchFamily="34" charset="0"/>
              <a:cs typeface="Arial" pitchFamily="34" charset="0"/>
            </a:endParaRPr>
          </a:p>
          <a:p>
            <a:pPr marL="0" indent="0">
              <a:buNone/>
            </a:pPr>
            <a:r>
              <a:rPr lang="en-US" sz="2000">
                <a:solidFill>
                  <a:schemeClr val="bg1"/>
                </a:solidFill>
                <a:latin typeface="Arial" panose="020B0604020202020204" pitchFamily="34" charset="0"/>
                <a:cs typeface="Arial" pitchFamily="34" charset="0"/>
              </a:rPr>
              <a:t>Tiga jenis firewall adalah :</a:t>
            </a:r>
            <a:endParaRPr lang="id-ID" sz="2000">
              <a:solidFill>
                <a:schemeClr val="bg1"/>
              </a:solidFill>
              <a:latin typeface="Arial" panose="020B0604020202020204" pitchFamily="34" charset="0"/>
              <a:cs typeface="Arial" panose="020B0604020202020204" pitchFamily="34" charset="0"/>
            </a:endParaRPr>
          </a:p>
          <a:p>
            <a:pPr lvl="0"/>
            <a:r>
              <a:rPr lang="en-US" sz="2000">
                <a:solidFill>
                  <a:schemeClr val="bg1"/>
                </a:solidFill>
                <a:latin typeface="Arial" panose="020B0604020202020204" pitchFamily="34" charset="0"/>
                <a:cs typeface="Arial" panose="020B0604020202020204" pitchFamily="34" charset="0"/>
              </a:rPr>
              <a:t>Firewall Penyaring Paket </a:t>
            </a:r>
            <a:endParaRPr lang="id-ID" sz="2000">
              <a:solidFill>
                <a:schemeClr val="bg1"/>
              </a:solidFill>
              <a:latin typeface="Arial" panose="020B0604020202020204" pitchFamily="34" charset="0"/>
              <a:cs typeface="Arial" panose="020B0604020202020204" pitchFamily="34" charset="0"/>
            </a:endParaRPr>
          </a:p>
          <a:p>
            <a:pPr lvl="0"/>
            <a:r>
              <a:rPr lang="en-US" sz="2000">
                <a:solidFill>
                  <a:schemeClr val="bg1"/>
                </a:solidFill>
                <a:latin typeface="Arial" panose="020B0604020202020204" pitchFamily="34" charset="0"/>
                <a:cs typeface="Arial" panose="020B0604020202020204" pitchFamily="34" charset="0"/>
              </a:rPr>
              <a:t>Firewall Tingkat Sirkuit</a:t>
            </a:r>
            <a:endParaRPr lang="id-ID" sz="2000">
              <a:solidFill>
                <a:schemeClr val="bg1"/>
              </a:solidFill>
              <a:latin typeface="Arial" panose="020B0604020202020204" pitchFamily="34" charset="0"/>
              <a:cs typeface="Arial" panose="020B0604020202020204" pitchFamily="34" charset="0"/>
            </a:endParaRPr>
          </a:p>
          <a:p>
            <a:pPr lvl="0"/>
            <a:r>
              <a:rPr lang="en-US" sz="2000">
                <a:solidFill>
                  <a:schemeClr val="bg1"/>
                </a:solidFill>
                <a:latin typeface="Arial" panose="020B0604020202020204" pitchFamily="34" charset="0"/>
                <a:cs typeface="Arial" panose="020B0604020202020204" pitchFamily="34" charset="0"/>
              </a:rPr>
              <a:t>Firewall Tingkat Aplikasi</a:t>
            </a:r>
            <a:endParaRPr lang="id-ID" sz="2000">
              <a:solidFill>
                <a:schemeClr val="bg1"/>
              </a:solidFill>
              <a:latin typeface="Arial" panose="020B0604020202020204" pitchFamily="34" charset="0"/>
              <a:cs typeface="Arial" panose="020B0604020202020204" pitchFamily="34" charset="0"/>
            </a:endParaRPr>
          </a:p>
          <a:p>
            <a:endParaRPr lang="id-ID" sz="2000" dirty="0">
              <a:solidFill>
                <a:schemeClr val="bg1"/>
              </a:solidFill>
              <a:latin typeface="Arial" pitchFamily="34" charset="0"/>
              <a:cs typeface="Arial" pitchFamily="34" charset="0"/>
            </a:endParaRPr>
          </a:p>
          <a:p>
            <a:endParaRPr lang="id-ID" sz="2000" dirty="0">
              <a:solidFill>
                <a:schemeClr val="bg1"/>
              </a:solidFill>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654032"/>
          </a:xfrm>
        </p:spPr>
        <p:txBody>
          <a:bodyPr>
            <a:normAutofit/>
          </a:bodyPr>
          <a:lstStyle/>
          <a:p>
            <a:r>
              <a:rPr lang="id-ID" sz="2400" dirty="0">
                <a:solidFill>
                  <a:schemeClr val="tx2">
                    <a:lumMod val="40000"/>
                    <a:lumOff val="60000"/>
                  </a:schemeClr>
                </a:solidFill>
                <a:latin typeface="Arial" pitchFamily="34" charset="0"/>
                <a:cs typeface="Arial" pitchFamily="34" charset="0"/>
              </a:rPr>
              <a:t>Lokasi Fire Wall di Jaringan</a:t>
            </a:r>
          </a:p>
        </p:txBody>
      </p:sp>
      <p:sp>
        <p:nvSpPr>
          <p:cNvPr id="3" name="Content Placeholder 2"/>
          <p:cNvSpPr>
            <a:spLocks noGrp="1"/>
          </p:cNvSpPr>
          <p:nvPr>
            <p:ph idx="1"/>
          </p:nvPr>
        </p:nvSpPr>
        <p:spPr>
          <a:xfrm>
            <a:off x="0" y="571480"/>
            <a:ext cx="9144000" cy="6286520"/>
          </a:xfrm>
        </p:spPr>
        <p:txBody>
          <a:bodyPr/>
          <a:lstStyle/>
          <a:p>
            <a:endParaRPr lang="id-ID" dirty="0"/>
          </a:p>
        </p:txBody>
      </p:sp>
      <p:sp>
        <p:nvSpPr>
          <p:cNvPr id="4" name="Rectangle 3"/>
          <p:cNvSpPr/>
          <p:nvPr/>
        </p:nvSpPr>
        <p:spPr>
          <a:xfrm>
            <a:off x="214282" y="3286124"/>
            <a:ext cx="157163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Internet</a:t>
            </a:r>
          </a:p>
        </p:txBody>
      </p:sp>
      <p:sp>
        <p:nvSpPr>
          <p:cNvPr id="5" name="Rectangle 4"/>
          <p:cNvSpPr/>
          <p:nvPr/>
        </p:nvSpPr>
        <p:spPr>
          <a:xfrm>
            <a:off x="2500298" y="3286124"/>
            <a:ext cx="164307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Router</a:t>
            </a:r>
          </a:p>
        </p:txBody>
      </p:sp>
      <p:sp>
        <p:nvSpPr>
          <p:cNvPr id="6" name="Rectangle 5"/>
          <p:cNvSpPr/>
          <p:nvPr/>
        </p:nvSpPr>
        <p:spPr>
          <a:xfrm>
            <a:off x="4857752" y="3286124"/>
            <a:ext cx="164307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Jaringan internal</a:t>
            </a:r>
          </a:p>
        </p:txBody>
      </p:sp>
      <p:sp>
        <p:nvSpPr>
          <p:cNvPr id="7" name="Rectangle 6"/>
          <p:cNvSpPr/>
          <p:nvPr/>
        </p:nvSpPr>
        <p:spPr>
          <a:xfrm>
            <a:off x="7215206" y="3286124"/>
            <a:ext cx="171451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Komputer</a:t>
            </a:r>
          </a:p>
        </p:txBody>
      </p:sp>
      <p:sp>
        <p:nvSpPr>
          <p:cNvPr id="8" name="Parallelogram 7"/>
          <p:cNvSpPr/>
          <p:nvPr/>
        </p:nvSpPr>
        <p:spPr>
          <a:xfrm>
            <a:off x="2500298" y="857232"/>
            <a:ext cx="1857388"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a:t>Firewall </a:t>
            </a:r>
            <a:r>
              <a:rPr lang="id-ID" dirty="0"/>
              <a:t>penyaring paket</a:t>
            </a:r>
          </a:p>
        </p:txBody>
      </p:sp>
      <p:sp>
        <p:nvSpPr>
          <p:cNvPr id="9" name="Parallelogram 8"/>
          <p:cNvSpPr/>
          <p:nvPr/>
        </p:nvSpPr>
        <p:spPr>
          <a:xfrm>
            <a:off x="3357554" y="5715016"/>
            <a:ext cx="2000264"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a:t>Firewall</a:t>
            </a:r>
            <a:r>
              <a:rPr lang="id-ID" dirty="0"/>
              <a:t> tingakat sirkuit</a:t>
            </a:r>
          </a:p>
        </p:txBody>
      </p:sp>
      <p:sp>
        <p:nvSpPr>
          <p:cNvPr id="10" name="Parallelogram 9"/>
          <p:cNvSpPr/>
          <p:nvPr/>
        </p:nvSpPr>
        <p:spPr>
          <a:xfrm>
            <a:off x="5929322" y="5715016"/>
            <a:ext cx="2000264" cy="914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a:t>Firewall</a:t>
            </a:r>
            <a:r>
              <a:rPr lang="id-ID" dirty="0"/>
              <a:t> tingkat aplikasi</a:t>
            </a:r>
          </a:p>
        </p:txBody>
      </p:sp>
      <p:sp>
        <p:nvSpPr>
          <p:cNvPr id="11" name="Left-Right Arrow 10"/>
          <p:cNvSpPr/>
          <p:nvPr/>
        </p:nvSpPr>
        <p:spPr>
          <a:xfrm>
            <a:off x="1785918" y="3500438"/>
            <a:ext cx="71438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2" name="Left-Right Arrow 11"/>
          <p:cNvSpPr/>
          <p:nvPr/>
        </p:nvSpPr>
        <p:spPr>
          <a:xfrm>
            <a:off x="4143372" y="3500438"/>
            <a:ext cx="71438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3" name="Left-Right Arrow 12"/>
          <p:cNvSpPr/>
          <p:nvPr/>
        </p:nvSpPr>
        <p:spPr>
          <a:xfrm>
            <a:off x="6500826" y="3500438"/>
            <a:ext cx="714380" cy="4846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5" name="Minus 14"/>
          <p:cNvSpPr/>
          <p:nvPr/>
        </p:nvSpPr>
        <p:spPr>
          <a:xfrm rot="5400000">
            <a:off x="3028936" y="1543040"/>
            <a:ext cx="571504"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6" name="Minus 15"/>
          <p:cNvSpPr/>
          <p:nvPr/>
        </p:nvSpPr>
        <p:spPr>
          <a:xfrm rot="5400000">
            <a:off x="3100374" y="1971668"/>
            <a:ext cx="428628"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7" name="Down Arrow 16"/>
          <p:cNvSpPr/>
          <p:nvPr/>
        </p:nvSpPr>
        <p:spPr>
          <a:xfrm>
            <a:off x="3071802" y="2643182"/>
            <a:ext cx="484632" cy="642942"/>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8" name="Minus 17"/>
          <p:cNvSpPr/>
          <p:nvPr/>
        </p:nvSpPr>
        <p:spPr>
          <a:xfrm rot="5400000">
            <a:off x="4393405" y="5179231"/>
            <a:ext cx="271458"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9" name="Minus 18"/>
          <p:cNvSpPr/>
          <p:nvPr/>
        </p:nvSpPr>
        <p:spPr>
          <a:xfrm rot="5400000">
            <a:off x="4393405" y="4893479"/>
            <a:ext cx="271458"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0" name="Up Arrow 19"/>
          <p:cNvSpPr/>
          <p:nvPr/>
        </p:nvSpPr>
        <p:spPr>
          <a:xfrm>
            <a:off x="4286248" y="3929066"/>
            <a:ext cx="484632" cy="785818"/>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1" name="Minus 20"/>
          <p:cNvSpPr/>
          <p:nvPr/>
        </p:nvSpPr>
        <p:spPr>
          <a:xfrm rot="5400000">
            <a:off x="4314820" y="4543436"/>
            <a:ext cx="428628"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2" name="Minus 21"/>
          <p:cNvSpPr/>
          <p:nvPr/>
        </p:nvSpPr>
        <p:spPr>
          <a:xfrm rot="5400000">
            <a:off x="6715140" y="5143512"/>
            <a:ext cx="342896"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3" name="Minus 22"/>
          <p:cNvSpPr/>
          <p:nvPr/>
        </p:nvSpPr>
        <p:spPr>
          <a:xfrm rot="5400000">
            <a:off x="6679421" y="4822041"/>
            <a:ext cx="414334"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4" name="Minus 23"/>
          <p:cNvSpPr/>
          <p:nvPr/>
        </p:nvSpPr>
        <p:spPr>
          <a:xfrm rot="5400000">
            <a:off x="6679421" y="4464851"/>
            <a:ext cx="414334" cy="914400"/>
          </a:xfrm>
          <a:prstGeom prst="mathMinu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25" name="Up Arrow 24"/>
          <p:cNvSpPr/>
          <p:nvPr/>
        </p:nvSpPr>
        <p:spPr>
          <a:xfrm>
            <a:off x="6643702" y="3929066"/>
            <a:ext cx="484632" cy="785818"/>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Pengendalian Kriptografis</a:t>
            </a:r>
          </a:p>
        </p:txBody>
      </p:sp>
      <p:sp>
        <p:nvSpPr>
          <p:cNvPr id="3" name="Content Placeholder 2"/>
          <p:cNvSpPr>
            <a:spLocks noGrp="1"/>
          </p:cNvSpPr>
          <p:nvPr>
            <p:ph idx="1"/>
          </p:nvPr>
        </p:nvSpPr>
        <p:spPr>
          <a:xfrm>
            <a:off x="457200" y="1600200"/>
            <a:ext cx="8229600" cy="4972072"/>
          </a:xfrm>
        </p:spPr>
        <p:txBody>
          <a:bodyPr>
            <a:normAutofit/>
          </a:bodyPr>
          <a:lstStyle/>
          <a:p>
            <a:r>
              <a:rPr lang="id-ID" sz="2400" dirty="0">
                <a:solidFill>
                  <a:schemeClr val="bg1"/>
                </a:solidFill>
                <a:latin typeface="Arial" pitchFamily="34" charset="0"/>
                <a:cs typeface="Arial" pitchFamily="34" charset="0"/>
              </a:rPr>
              <a:t>Data dan informasi yang tersimpan dan ditransmisikan dapat dilindungi dari pengungkapan yang tidak terotorisasi dengan kriptografi, yaitu penggunaan kode yang menggunakan proses matematika. Data dan informasi tersebut dapat dienkripsi dalam penyimpanan dan juga di transmisikan ke dalam jaringan. Jika seseorang yang tidak memiliki otorisasi memperoleh akses, enkripsi tersebut akan membuat data dan informasi yang dimaksud tidak berarti apa-apa dan mencegah Kesalahan penggunaan. </a:t>
            </a: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r>
              <a:rPr lang="id-ID" sz="2400" dirty="0">
                <a:solidFill>
                  <a:schemeClr val="tx2">
                    <a:lumMod val="40000"/>
                    <a:lumOff val="60000"/>
                  </a:schemeClr>
                </a:solidFill>
                <a:latin typeface="Arial" pitchFamily="34" charset="0"/>
                <a:cs typeface="Arial" pitchFamily="34" charset="0"/>
              </a:rPr>
              <a:t>Pengendalian Fisik</a:t>
            </a:r>
          </a:p>
        </p:txBody>
      </p:sp>
      <p:sp>
        <p:nvSpPr>
          <p:cNvPr id="3" name="Content Placeholder 2"/>
          <p:cNvSpPr>
            <a:spLocks noGrp="1"/>
          </p:cNvSpPr>
          <p:nvPr>
            <p:ph idx="1"/>
          </p:nvPr>
        </p:nvSpPr>
        <p:spPr>
          <a:xfrm>
            <a:off x="500034" y="928670"/>
            <a:ext cx="8229600" cy="4660570"/>
          </a:xfrm>
        </p:spPr>
        <p:txBody>
          <a:bodyPr>
            <a:noAutofit/>
          </a:bodyPr>
          <a:lstStyle/>
          <a:p>
            <a:r>
              <a:rPr lang="id-ID" sz="2400" dirty="0">
                <a:solidFill>
                  <a:schemeClr val="bg1"/>
                </a:solidFill>
                <a:latin typeface="Arial" pitchFamily="34" charset="0"/>
                <a:cs typeface="Arial" pitchFamily="34" charset="0"/>
              </a:rPr>
              <a:t>Peringatan pertama terhadap gangguan yang tidak terotorisasi adalah mengunci pintu ruangan komputer. Perkembangan seterusnya menghasilkan kunci-kunci yang lebih canggih yang dibuka dengan cetakan telapak tangan dan cetakan suara, </a:t>
            </a:r>
            <a:r>
              <a:rPr lang="fi-FI" sz="2400" dirty="0">
                <a:solidFill>
                  <a:schemeClr val="bg1"/>
                </a:solidFill>
                <a:latin typeface="Arial" pitchFamily="34" charset="0"/>
                <a:cs typeface="Arial" pitchFamily="34" charset="0"/>
              </a:rPr>
              <a:t>serta kamera pengintai dan alat penjaga keamanan</a:t>
            </a:r>
            <a:r>
              <a:rPr lang="fi-FI" sz="2400">
                <a:solidFill>
                  <a:schemeClr val="bg1"/>
                </a:solidFill>
                <a:latin typeface="Arial" pitchFamily="34" charset="0"/>
                <a:cs typeface="Arial" pitchFamily="34" charset="0"/>
              </a:rPr>
              <a:t>. </a:t>
            </a:r>
          </a:p>
          <a:p>
            <a:r>
              <a:rPr lang="fi-FI" sz="2400">
                <a:solidFill>
                  <a:schemeClr val="bg1"/>
                </a:solidFill>
                <a:latin typeface="Arial" pitchFamily="34" charset="0"/>
                <a:cs typeface="Arial" pitchFamily="34" charset="0"/>
              </a:rPr>
              <a:t>Perusahaan </a:t>
            </a:r>
            <a:r>
              <a:rPr lang="fi-FI" sz="2400" dirty="0">
                <a:solidFill>
                  <a:schemeClr val="bg1"/>
                </a:solidFill>
                <a:latin typeface="Arial" pitchFamily="34" charset="0"/>
                <a:cs typeface="Arial" pitchFamily="34" charset="0"/>
              </a:rPr>
              <a:t>dapat melaksanakan pengendaliian fisik hingga </a:t>
            </a:r>
            <a:r>
              <a:rPr lang="id-ID" sz="2400" dirty="0">
                <a:solidFill>
                  <a:schemeClr val="bg1"/>
                </a:solidFill>
                <a:latin typeface="Arial" pitchFamily="34" charset="0"/>
                <a:cs typeface="Arial" pitchFamily="34" charset="0"/>
              </a:rPr>
              <a:t>p</a:t>
            </a:r>
            <a:r>
              <a:rPr lang="es-ES" sz="2400" dirty="0" err="1">
                <a:solidFill>
                  <a:schemeClr val="bg1"/>
                </a:solidFill>
                <a:latin typeface="Arial" pitchFamily="34" charset="0"/>
                <a:cs typeface="Arial" pitchFamily="34" charset="0"/>
              </a:rPr>
              <a:t>ada</a:t>
            </a:r>
            <a:r>
              <a:rPr lang="es-ES" sz="2400" dirty="0">
                <a:solidFill>
                  <a:schemeClr val="bg1"/>
                </a:solidFill>
                <a:latin typeface="Arial" pitchFamily="34" charset="0"/>
                <a:cs typeface="Arial" pitchFamily="34" charset="0"/>
              </a:rPr>
              <a:t> </a:t>
            </a:r>
            <a:r>
              <a:rPr lang="es-ES" sz="2400" dirty="0" err="1">
                <a:solidFill>
                  <a:schemeClr val="bg1"/>
                </a:solidFill>
                <a:latin typeface="Arial" pitchFamily="34" charset="0"/>
                <a:cs typeface="Arial" pitchFamily="34" charset="0"/>
              </a:rPr>
              <a:t>tahap</a:t>
            </a:r>
            <a:r>
              <a:rPr lang="es-ES" sz="2400" dirty="0">
                <a:solidFill>
                  <a:schemeClr val="bg1"/>
                </a:solidFill>
                <a:latin typeface="Arial" pitchFamily="34" charset="0"/>
                <a:cs typeface="Arial" pitchFamily="34" charset="0"/>
              </a:rPr>
              <a:t> </a:t>
            </a:r>
            <a:r>
              <a:rPr lang="es-ES" sz="2400" dirty="0" err="1">
                <a:solidFill>
                  <a:schemeClr val="bg1"/>
                </a:solidFill>
                <a:latin typeface="Arial" pitchFamily="34" charset="0"/>
                <a:cs typeface="Arial" pitchFamily="34" charset="0"/>
              </a:rPr>
              <a:t>tertinggi</a:t>
            </a:r>
            <a:r>
              <a:rPr lang="es-ES" sz="2400" dirty="0">
                <a:solidFill>
                  <a:schemeClr val="bg1"/>
                </a:solidFill>
                <a:latin typeface="Arial" pitchFamily="34" charset="0"/>
                <a:cs typeface="Arial" pitchFamily="34" charset="0"/>
              </a:rPr>
              <a:t> </a:t>
            </a:r>
            <a:r>
              <a:rPr lang="es-ES" sz="2400" dirty="0" err="1">
                <a:solidFill>
                  <a:schemeClr val="bg1"/>
                </a:solidFill>
                <a:latin typeface="Arial" pitchFamily="34" charset="0"/>
                <a:cs typeface="Arial" pitchFamily="34" charset="0"/>
              </a:rPr>
              <a:t>dengan</a:t>
            </a:r>
            <a:r>
              <a:rPr lang="es-ES" sz="2400" dirty="0">
                <a:solidFill>
                  <a:schemeClr val="bg1"/>
                </a:solidFill>
                <a:latin typeface="Arial" pitchFamily="34" charset="0"/>
                <a:cs typeface="Arial" pitchFamily="34" charset="0"/>
              </a:rPr>
              <a:t> cara </a:t>
            </a:r>
            <a:r>
              <a:rPr lang="es-ES" sz="2400" dirty="0" err="1">
                <a:solidFill>
                  <a:schemeClr val="bg1"/>
                </a:solidFill>
                <a:latin typeface="Arial" pitchFamily="34" charset="0"/>
                <a:cs typeface="Arial" pitchFamily="34" charset="0"/>
              </a:rPr>
              <a:t>menempatkan</a:t>
            </a:r>
            <a:r>
              <a:rPr lang="es-ES" sz="2400" dirty="0">
                <a:solidFill>
                  <a:schemeClr val="bg1"/>
                </a:solidFill>
                <a:latin typeface="Arial" pitchFamily="34" charset="0"/>
                <a:cs typeface="Arial" pitchFamily="34" charset="0"/>
              </a:rPr>
              <a:t> </a:t>
            </a:r>
            <a:r>
              <a:rPr lang="es-ES" sz="2400" dirty="0" err="1">
                <a:solidFill>
                  <a:schemeClr val="bg1"/>
                </a:solidFill>
                <a:latin typeface="Arial" pitchFamily="34" charset="0"/>
                <a:cs typeface="Arial" pitchFamily="34" charset="0"/>
              </a:rPr>
              <a:t>pusat</a:t>
            </a:r>
            <a:r>
              <a:rPr lang="es-ES" sz="2400" dirty="0">
                <a:solidFill>
                  <a:schemeClr val="bg1"/>
                </a:solidFill>
                <a:latin typeface="Arial" pitchFamily="34" charset="0"/>
                <a:cs typeface="Arial" pitchFamily="34" charset="0"/>
              </a:rPr>
              <a:t> </a:t>
            </a:r>
            <a:r>
              <a:rPr lang="id-ID" sz="2400" dirty="0">
                <a:solidFill>
                  <a:schemeClr val="bg1"/>
                </a:solidFill>
                <a:latin typeface="Arial" pitchFamily="34" charset="0"/>
                <a:cs typeface="Arial" pitchFamily="34" charset="0"/>
              </a:rPr>
              <a:t>komputernya ditempat terpencil yang </a:t>
            </a:r>
            <a:r>
              <a:rPr lang="id-ID" sz="2400">
                <a:solidFill>
                  <a:schemeClr val="bg1"/>
                </a:solidFill>
                <a:latin typeface="Arial" pitchFamily="34" charset="0"/>
                <a:cs typeface="Arial" pitchFamily="34" charset="0"/>
              </a:rPr>
              <a:t>jauh dari</a:t>
            </a:r>
            <a:r>
              <a:rPr lang="en-US" sz="2400">
                <a:solidFill>
                  <a:schemeClr val="bg1"/>
                </a:solidFill>
                <a:latin typeface="Arial" pitchFamily="34" charset="0"/>
                <a:cs typeface="Arial" pitchFamily="34" charset="0"/>
              </a:rPr>
              <a:t> </a:t>
            </a:r>
            <a:r>
              <a:rPr lang="id-ID" sz="2400">
                <a:solidFill>
                  <a:schemeClr val="bg1"/>
                </a:solidFill>
                <a:latin typeface="Arial" pitchFamily="34" charset="0"/>
                <a:cs typeface="Arial" pitchFamily="34" charset="0"/>
              </a:rPr>
              <a:t>kota </a:t>
            </a:r>
            <a:r>
              <a:rPr lang="id-ID" sz="2400" dirty="0">
                <a:solidFill>
                  <a:schemeClr val="bg1"/>
                </a:solidFill>
                <a:latin typeface="Arial" pitchFamily="34" charset="0"/>
                <a:cs typeface="Arial" pitchFamily="34" charset="0"/>
              </a:rPr>
              <a:t>dan jauh dari wilayah yang sensitif terhadap bencana alam seperti gempa bumi, banjir, dan badai.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Tujuan Belajar</a:t>
            </a:r>
          </a:p>
        </p:txBody>
      </p:sp>
      <p:sp>
        <p:nvSpPr>
          <p:cNvPr id="3" name="Content Placeholder 2"/>
          <p:cNvSpPr>
            <a:spLocks noGrp="1"/>
          </p:cNvSpPr>
          <p:nvPr>
            <p:ph idx="1"/>
          </p:nvPr>
        </p:nvSpPr>
        <p:spPr/>
        <p:txBody>
          <a:bodyPr>
            <a:normAutofit/>
          </a:bodyPr>
          <a:lstStyle/>
          <a:p>
            <a:pPr>
              <a:buFont typeface="Wingdings" pitchFamily="2" charset="2"/>
              <a:buChar char="§"/>
            </a:pPr>
            <a:r>
              <a:rPr lang="id-ID" sz="2400" dirty="0">
                <a:solidFill>
                  <a:schemeClr val="bg1"/>
                </a:solidFill>
                <a:latin typeface="Arial" pitchFamily="34" charset="0"/>
                <a:cs typeface="Arial" pitchFamily="34" charset="0"/>
              </a:rPr>
              <a:t>Mengenali cara formal melakukan manajemen risiko.</a:t>
            </a:r>
          </a:p>
          <a:p>
            <a:pPr>
              <a:buFont typeface="Wingdings" pitchFamily="2" charset="2"/>
              <a:buChar char="§"/>
            </a:pPr>
            <a:r>
              <a:rPr lang="id-ID" sz="2400" dirty="0">
                <a:solidFill>
                  <a:schemeClr val="bg1"/>
                </a:solidFill>
                <a:latin typeface="Arial" pitchFamily="34" charset="0"/>
                <a:cs typeface="Arial" pitchFamily="34" charset="0"/>
              </a:rPr>
              <a:t>Mengetahui proses implementasi kebijakan keamanan informasi. </a:t>
            </a:r>
          </a:p>
          <a:p>
            <a:pPr>
              <a:buFont typeface="Wingdings" pitchFamily="2" charset="2"/>
              <a:buChar char="§"/>
            </a:pPr>
            <a:r>
              <a:rPr lang="id-ID" sz="2400" dirty="0">
                <a:solidFill>
                  <a:schemeClr val="bg1"/>
                </a:solidFill>
                <a:latin typeface="Arial" pitchFamily="34" charset="0"/>
                <a:cs typeface="Arial" pitchFamily="34" charset="0"/>
              </a:rPr>
              <a:t>Mengenali cara-cara pengendalian keamanan yang populer.</a:t>
            </a:r>
          </a:p>
          <a:p>
            <a:pPr>
              <a:buFont typeface="Wingdings" pitchFamily="2" charset="2"/>
              <a:buChar char="§"/>
            </a:pPr>
            <a:r>
              <a:rPr lang="id-ID" sz="2400" dirty="0">
                <a:solidFill>
                  <a:schemeClr val="bg1"/>
                </a:solidFill>
                <a:latin typeface="Arial" pitchFamily="34" charset="0"/>
                <a:cs typeface="Arial" pitchFamily="34" charset="0"/>
              </a:rPr>
              <a:t>Mengetahui tindakan-tindakan pemerintah dan kalangan industri yang memengaruhi keamanan informasi. </a:t>
            </a:r>
          </a:p>
          <a:p>
            <a:pPr>
              <a:buFont typeface="Wingdings" pitchFamily="2" charset="2"/>
              <a:buChar char="§"/>
            </a:pPr>
            <a:r>
              <a:rPr lang="id-ID" sz="2400" dirty="0">
                <a:solidFill>
                  <a:schemeClr val="bg1"/>
                </a:solidFill>
                <a:latin typeface="Arial" pitchFamily="34" charset="0"/>
                <a:cs typeface="Arial" pitchFamily="34" charset="0"/>
              </a:rPr>
              <a:t>Mengetahui cara </a:t>
            </a:r>
            <a:r>
              <a:rPr lang="id-ID" sz="2400">
                <a:solidFill>
                  <a:schemeClr val="bg1"/>
                </a:solidFill>
                <a:latin typeface="Arial" pitchFamily="34" charset="0"/>
                <a:cs typeface="Arial" pitchFamily="34" charset="0"/>
              </a:rPr>
              <a:t>mendapatkan s</a:t>
            </a:r>
            <a:r>
              <a:rPr lang="en-US" sz="2400">
                <a:solidFill>
                  <a:schemeClr val="bg1"/>
                </a:solidFill>
                <a:latin typeface="Arial" pitchFamily="34" charset="0"/>
                <a:cs typeface="Arial" pitchFamily="34" charset="0"/>
              </a:rPr>
              <a:t>e</a:t>
            </a:r>
            <a:r>
              <a:rPr lang="id-ID" sz="2400">
                <a:solidFill>
                  <a:schemeClr val="bg1"/>
                </a:solidFill>
                <a:latin typeface="Arial" pitchFamily="34" charset="0"/>
                <a:cs typeface="Arial" pitchFamily="34" charset="0"/>
              </a:rPr>
              <a:t>rtifikasi </a:t>
            </a:r>
            <a:r>
              <a:rPr lang="id-ID" sz="2400" dirty="0">
                <a:solidFill>
                  <a:schemeClr val="bg1"/>
                </a:solidFill>
                <a:latin typeface="Arial" pitchFamily="34" charset="0"/>
                <a:cs typeface="Arial" pitchFamily="34" charset="0"/>
              </a:rPr>
              <a:t>profesional keamanan </a:t>
            </a:r>
            <a:r>
              <a:rPr lang="id-ID" sz="2400">
                <a:solidFill>
                  <a:schemeClr val="bg1"/>
                </a:solidFill>
                <a:latin typeface="Arial" pitchFamily="34" charset="0"/>
                <a:cs typeface="Arial" pitchFamily="34" charset="0"/>
              </a:rPr>
              <a:t>dan peng</a:t>
            </a:r>
            <a:r>
              <a:rPr lang="en-US" sz="2400">
                <a:solidFill>
                  <a:schemeClr val="bg1"/>
                </a:solidFill>
                <a:latin typeface="Arial" pitchFamily="34" charset="0"/>
                <a:cs typeface="Arial" pitchFamily="34" charset="0"/>
              </a:rPr>
              <a:t>e</a:t>
            </a:r>
            <a:r>
              <a:rPr lang="id-ID" sz="2400">
                <a:solidFill>
                  <a:schemeClr val="bg1"/>
                </a:solidFill>
                <a:latin typeface="Arial" pitchFamily="34" charset="0"/>
                <a:cs typeface="Arial" pitchFamily="34" charset="0"/>
              </a:rPr>
              <a:t>ndalian</a:t>
            </a:r>
            <a:r>
              <a:rPr lang="id-ID" sz="2400" dirty="0">
                <a:solidFill>
                  <a:schemeClr val="bg1"/>
                </a:solidFill>
                <a:latin typeface="Arial" pitchFamily="34" charset="0"/>
                <a:cs typeface="Arial" pitchFamily="34" charset="0"/>
              </a:rPr>
              <a:t>. </a:t>
            </a:r>
          </a:p>
          <a:p>
            <a:pPr>
              <a:buFont typeface="Wingdings" pitchFamily="2" charset="2"/>
              <a:buChar char="§"/>
            </a:pPr>
            <a:r>
              <a:rPr lang="id-ID" sz="2400" dirty="0">
                <a:solidFill>
                  <a:schemeClr val="bg1"/>
                </a:solidFill>
                <a:latin typeface="Arial" pitchFamily="34" charset="0"/>
                <a:cs typeface="Arial" pitchFamily="34" charset="0"/>
              </a:rPr>
              <a:t>Mengetahui jenis-jenis rencana yang termasuk dalam perencanaan kontijensi.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400" dirty="0">
                <a:solidFill>
                  <a:schemeClr val="tx2">
                    <a:lumMod val="40000"/>
                    <a:lumOff val="60000"/>
                  </a:schemeClr>
                </a:solidFill>
                <a:latin typeface="Arial" pitchFamily="34" charset="0"/>
                <a:cs typeface="Arial" pitchFamily="34" charset="0"/>
              </a:rPr>
              <a:t>MELETAKAN PENGENDALIAN TEKNIS PADA TEMPATNYA </a:t>
            </a:r>
            <a:endParaRPr lang="id-ID" sz="2400" dirty="0">
              <a:solidFill>
                <a:schemeClr val="tx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Pengendalian teknis dikenal sebagai yang terbaik untuk keamanan.perusahaan biasanya memilih dari daftar ini dan menetapkan kombinasi yang dianggap menawarkan pengamanan yang paling realistis.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706090"/>
          </a:xfrm>
        </p:spPr>
        <p:txBody>
          <a:bodyPr>
            <a:normAutofit/>
          </a:bodyPr>
          <a:lstStyle/>
          <a:p>
            <a:r>
              <a:rPr lang="id-ID" sz="2400">
                <a:solidFill>
                  <a:schemeClr val="tx2">
                    <a:lumMod val="40000"/>
                    <a:lumOff val="60000"/>
                  </a:schemeClr>
                </a:solidFill>
                <a:latin typeface="Arial" pitchFamily="34" charset="0"/>
                <a:cs typeface="Arial" pitchFamily="34" charset="0"/>
              </a:rPr>
              <a:t>Pengendalian Formal</a:t>
            </a:r>
            <a:r>
              <a:rPr lang="en-US" sz="2400">
                <a:solidFill>
                  <a:schemeClr val="tx2">
                    <a:lumMod val="40000"/>
                    <a:lumOff val="60000"/>
                  </a:schemeClr>
                </a:solidFill>
                <a:latin typeface="Arial" pitchFamily="34" charset="0"/>
                <a:cs typeface="Arial" pitchFamily="34" charset="0"/>
              </a:rPr>
              <a:t> </a:t>
            </a:r>
            <a:endParaRPr lang="id-ID" sz="2400" dirty="0">
              <a:solidFill>
                <a:schemeClr val="tx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a:xfrm>
            <a:off x="457200" y="1166018"/>
            <a:ext cx="8229600" cy="4525963"/>
          </a:xfrm>
        </p:spPr>
        <p:txBody>
          <a:bodyPr>
            <a:normAutofit/>
          </a:bodyPr>
          <a:lstStyle/>
          <a:p>
            <a:r>
              <a:rPr lang="id-ID" sz="2400" dirty="0">
                <a:solidFill>
                  <a:schemeClr val="bg1"/>
                </a:solidFill>
                <a:latin typeface="Arial" panose="020B0604020202020204" pitchFamily="34" charset="0"/>
                <a:cs typeface="Arial" pitchFamily="34" charset="0"/>
              </a:rPr>
              <a:t>Pengendalian </a:t>
            </a:r>
            <a:r>
              <a:rPr lang="id-ID" sz="2400">
                <a:solidFill>
                  <a:schemeClr val="bg1"/>
                </a:solidFill>
                <a:latin typeface="Arial" panose="020B0604020202020204" pitchFamily="34" charset="0"/>
                <a:cs typeface="Arial" pitchFamily="34" charset="0"/>
              </a:rPr>
              <a:t>formal </a:t>
            </a:r>
            <a:endParaRPr lang="en-US" sz="2400">
              <a:solidFill>
                <a:schemeClr val="bg1"/>
              </a:solidFill>
              <a:latin typeface="Arial" panose="020B0604020202020204" pitchFamily="34" charset="0"/>
              <a:cs typeface="Arial" pitchFamily="34" charset="0"/>
            </a:endParaRPr>
          </a:p>
          <a:p>
            <a:r>
              <a:rPr lang="id-ID" sz="2400">
                <a:solidFill>
                  <a:schemeClr val="bg1"/>
                </a:solidFill>
                <a:latin typeface="Arial" panose="020B0604020202020204" pitchFamily="34" charset="0"/>
                <a:cs typeface="Arial" pitchFamily="34" charset="0"/>
              </a:rPr>
              <a:t>mecangkup </a:t>
            </a:r>
            <a:r>
              <a:rPr lang="id-ID" sz="2400" dirty="0">
                <a:solidFill>
                  <a:schemeClr val="bg1"/>
                </a:solidFill>
                <a:latin typeface="Arial" panose="020B0604020202020204" pitchFamily="34" charset="0"/>
                <a:cs typeface="Arial" pitchFamily="34" charset="0"/>
              </a:rPr>
              <a:t>penemuan cara berprilaku, dokumentasi produsen dan praktik yang di harapkan. Pengawasan serta pencegahan perilaku yang berbeda dari panduan yang berlaku. Pengendalian ini bersifat formal karena manajemen menghabiskan banyak waktu untuk menyusunnya. Dokumentasikan dalam bentuk tulisan, dan diharapkan untuk berlaku dalam jangka panjang. </a:t>
            </a:r>
          </a:p>
          <a:p>
            <a:endParaRPr lang="en-US" sz="2400">
              <a:solidFill>
                <a:schemeClr val="bg1"/>
              </a:solidFill>
              <a:latin typeface="Arial" panose="020B0604020202020204" pitchFamily="34" charset="0"/>
              <a:cs typeface="Arial" pitchFamily="34" charset="0"/>
            </a:endParaRPr>
          </a:p>
          <a:p>
            <a:pPr marL="0" indent="0">
              <a:buNone/>
            </a:pPr>
            <a:endParaRPr lang="id-ID" sz="2400" dirty="0">
              <a:solidFill>
                <a:schemeClr val="bg1"/>
              </a:solidFill>
              <a:latin typeface="Arial" panose="020B0604020202020204"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Pengendalian Informal</a:t>
            </a:r>
          </a:p>
        </p:txBody>
      </p:sp>
      <p:sp>
        <p:nvSpPr>
          <p:cNvPr id="3" name="Content Placeholder 2"/>
          <p:cNvSpPr>
            <a:spLocks noGrp="1"/>
          </p:cNvSpPr>
          <p:nvPr>
            <p:ph idx="1"/>
          </p:nvPr>
        </p:nvSpPr>
        <p:spPr/>
        <p:txBody>
          <a:bodyPr>
            <a:normAutofit/>
          </a:bodyPr>
          <a:lstStyle/>
          <a:p>
            <a:r>
              <a:rPr lang="id-ID" sz="2400" dirty="0">
                <a:solidFill>
                  <a:schemeClr val="bg1">
                    <a:lumMod val="95000"/>
                  </a:schemeClr>
                </a:solidFill>
                <a:latin typeface="Arial" pitchFamily="34" charset="0"/>
                <a:cs typeface="Arial" pitchFamily="34" charset="0"/>
              </a:rPr>
              <a:t>Pengendalian informal mencangkup program-program pelatihan dan edukasi serta program pembangunan dan manajemen. Pengendalian ini di tujukan untuk menjaga agar para karyawan perusahaan memahami serta mendukung program keamanan tersebut. </a:t>
            </a:r>
          </a:p>
          <a:p>
            <a:endParaRPr lang="id-ID" sz="2400" dirty="0">
              <a:solidFill>
                <a:schemeClr val="bg1">
                  <a:lumMod val="95000"/>
                </a:schemeClr>
              </a:solidFill>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Mencapai Tingkat Pengendalian Yang Tepat</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Ke tiga jenis pengendalian teknis, formal,dan informal mengharuskan biaya. Karena bukanlah merupakan praktik bisnis yang baik untuk menghabiskan lebih banyak uang pada pengendalian dibandingkan biaya yang diharapkan dari resiko yang akan terjadi, </a:t>
            </a:r>
            <a:r>
              <a:rPr lang="sv-SE" sz="2400" dirty="0">
                <a:solidFill>
                  <a:schemeClr val="bg1"/>
                </a:solidFill>
                <a:latin typeface="Arial" pitchFamily="34" charset="0"/>
                <a:cs typeface="Arial" pitchFamily="34" charset="0"/>
              </a:rPr>
              <a:t>maka pengendalian harus ditetapkan pada </a:t>
            </a:r>
            <a:r>
              <a:rPr lang="id-ID" sz="2400" dirty="0">
                <a:solidFill>
                  <a:schemeClr val="bg1"/>
                </a:solidFill>
                <a:latin typeface="Arial" pitchFamily="34" charset="0"/>
                <a:cs typeface="Arial" pitchFamily="34" charset="0"/>
              </a:rPr>
              <a:t>tingkatan yang sesuai. Dengan demikian, keputusan pengendalian harus ditetapkan pada tingkatan yang sesuai.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Dukungan Pemerintah dan Industri</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Beberapa organisasi pemerintahan dan internasional telah menentukan standar-standar yang ditujukan untuk menjadi panduan bagi organisasi yang ingin mendapatkan keamanan informasi. Beberapa standar ini berbentuk tolok ukur, yang telah diidentifikasi sebelumnya sebagai penyedia strategi alternatif untuk manajemen risiko</a:t>
            </a:r>
            <a:r>
              <a:rPr lang="id-ID" sz="2600" dirty="0">
                <a:solidFill>
                  <a:schemeClr val="bg1"/>
                </a:solidFill>
                <a:latin typeface="Arial" pitchFamily="34" charset="0"/>
                <a:cs typeface="Arial" pitchFamily="34" charset="0"/>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Contoh tingkat target keamanan</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BS7799 milik Inggris</a:t>
            </a:r>
          </a:p>
          <a:p>
            <a:r>
              <a:rPr lang="id-ID" sz="2400" dirty="0">
                <a:solidFill>
                  <a:schemeClr val="bg1"/>
                </a:solidFill>
                <a:latin typeface="Arial" pitchFamily="34" charset="0"/>
                <a:cs typeface="Arial" pitchFamily="34" charset="0"/>
              </a:rPr>
              <a:t>BSI  IT Baseline Protection Manual</a:t>
            </a:r>
          </a:p>
          <a:p>
            <a:r>
              <a:rPr lang="id-ID" sz="2400" dirty="0">
                <a:solidFill>
                  <a:schemeClr val="bg1"/>
                </a:solidFill>
                <a:latin typeface="Arial" pitchFamily="34" charset="0"/>
                <a:cs typeface="Arial" pitchFamily="34" charset="0"/>
              </a:rPr>
              <a:t>COBIT</a:t>
            </a:r>
          </a:p>
          <a:p>
            <a:r>
              <a:rPr lang="id-ID" sz="2400" dirty="0">
                <a:solidFill>
                  <a:schemeClr val="bg1"/>
                </a:solidFill>
                <a:latin typeface="Arial" pitchFamily="34" charset="0"/>
                <a:cs typeface="Arial" pitchFamily="34" charset="0"/>
              </a:rPr>
              <a:t>GASSP</a:t>
            </a:r>
          </a:p>
          <a:p>
            <a:r>
              <a:rPr lang="id-ID" sz="2400" dirty="0">
                <a:solidFill>
                  <a:schemeClr val="bg1"/>
                </a:solidFill>
                <a:latin typeface="Arial" pitchFamily="34" charset="0"/>
                <a:cs typeface="Arial" pitchFamily="34" charset="0"/>
              </a:rPr>
              <a:t>ISF Standard of Good Practice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Peraturan Pemerintah</a:t>
            </a:r>
          </a:p>
        </p:txBody>
      </p:sp>
      <p:sp>
        <p:nvSpPr>
          <p:cNvPr id="3" name="Content Placeholder 2"/>
          <p:cNvSpPr>
            <a:spLocks noGrp="1"/>
          </p:cNvSpPr>
          <p:nvPr>
            <p:ph idx="1"/>
          </p:nvPr>
        </p:nvSpPr>
        <p:spPr>
          <a:xfrm>
            <a:off x="457200" y="1600200"/>
            <a:ext cx="8229600" cy="4829196"/>
          </a:xfrm>
        </p:spPr>
        <p:txBody>
          <a:bodyPr>
            <a:normAutofit/>
          </a:bodyPr>
          <a:lstStyle/>
          <a:p>
            <a:r>
              <a:rPr lang="id-ID" sz="2400" dirty="0">
                <a:solidFill>
                  <a:schemeClr val="bg1"/>
                </a:solidFill>
                <a:latin typeface="Arial" pitchFamily="34" charset="0"/>
                <a:cs typeface="Arial" pitchFamily="34" charset="0"/>
              </a:rPr>
              <a:t>Pemerintah baik di Amerika Serikat maupun Inggris telah menentukan standar dan menetapkan peraturan yang ditujukan untuk menanggapi masalah pentingnya keamanan informasi yang makin meningkat, terutama setelah peristiwa 9/11 dan semakin meluasnya internet serta peluang terjadinya kejahatan komputer. </a:t>
            </a:r>
          </a:p>
          <a:p>
            <a:r>
              <a:rPr lang="id-ID" sz="2400" dirty="0">
                <a:solidFill>
                  <a:schemeClr val="bg1"/>
                </a:solidFill>
                <a:latin typeface="Arial" pitchFamily="34" charset="0"/>
                <a:cs typeface="Arial" pitchFamily="34" charset="0"/>
              </a:rPr>
              <a:t>Beberapa diantaranya: </a:t>
            </a:r>
          </a:p>
          <a:p>
            <a:pPr marL="1257300" lvl="2" indent="-342900">
              <a:buFont typeface="+mj-lt"/>
              <a:buAutoNum type="arabicPeriod"/>
            </a:pPr>
            <a:r>
              <a:rPr lang="id-ID" dirty="0">
                <a:solidFill>
                  <a:schemeClr val="bg1"/>
                </a:solidFill>
                <a:latin typeface="Arial" pitchFamily="34" charset="0"/>
                <a:cs typeface="Arial" pitchFamily="34" charset="0"/>
              </a:rPr>
              <a:t>Standar Keamanan Komputer Pemerintah Amerika Serikat.</a:t>
            </a:r>
          </a:p>
          <a:p>
            <a:pPr marL="1257300" lvl="2" indent="-342900">
              <a:buFont typeface="+mj-lt"/>
              <a:buAutoNum type="arabicPeriod"/>
            </a:pPr>
            <a:r>
              <a:rPr lang="id-ID" dirty="0">
                <a:solidFill>
                  <a:schemeClr val="bg1"/>
                </a:solidFill>
                <a:latin typeface="Arial" pitchFamily="34" charset="0"/>
                <a:cs typeface="Arial" pitchFamily="34" charset="0"/>
              </a:rPr>
              <a:t>Undang-Undang Antiterorisme, kejahatan, dan keamanan Inggris (ATSCA) 2001.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Standar Industri</a:t>
            </a:r>
          </a:p>
        </p:txBody>
      </p:sp>
      <p:sp>
        <p:nvSpPr>
          <p:cNvPr id="3" name="Content Placeholder 2"/>
          <p:cNvSpPr>
            <a:spLocks noGrp="1"/>
          </p:cNvSpPr>
          <p:nvPr>
            <p:ph idx="1"/>
          </p:nvPr>
        </p:nvSpPr>
        <p:spPr/>
        <p:txBody>
          <a:bodyPr>
            <a:normAutofit/>
          </a:bodyPr>
          <a:lstStyle/>
          <a:p>
            <a:r>
              <a:rPr lang="id-ID" sz="2400" i="1" dirty="0">
                <a:solidFill>
                  <a:schemeClr val="bg1"/>
                </a:solidFill>
                <a:latin typeface="Arial" pitchFamily="34" charset="0"/>
                <a:cs typeface="Arial" pitchFamily="34" charset="0"/>
              </a:rPr>
              <a:t>The Center for Internet Security </a:t>
            </a:r>
            <a:r>
              <a:rPr lang="id-ID" sz="2400" dirty="0">
                <a:solidFill>
                  <a:schemeClr val="bg1"/>
                </a:solidFill>
                <a:latin typeface="Arial" pitchFamily="34" charset="0"/>
                <a:cs typeface="Arial" pitchFamily="34" charset="0"/>
              </a:rPr>
              <a:t>(CIS) adalah organisasi yang didedikasikan untuk membantu para pengguna komputer guna membuat sistem mereka lebih aman. Bantuan diberikan melalui dua produk yaitu: CIS Benchmark dan CSI Scoring tools.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Sertifikasi Profesional</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Mulai tahun 1960-an, profesi TI mulai menawarkan program sertifikasi. Tiga contoh berikut mengilustrasikan cakupan dari program-program ini.</a:t>
            </a:r>
          </a:p>
          <a:p>
            <a:pPr lvl="1">
              <a:buFont typeface="Wingdings" pitchFamily="2" charset="2"/>
              <a:buChar char="q"/>
            </a:pPr>
            <a:r>
              <a:rPr lang="id-ID" sz="2400" dirty="0">
                <a:solidFill>
                  <a:schemeClr val="bg1"/>
                </a:solidFill>
                <a:latin typeface="Arial" pitchFamily="34" charset="0"/>
                <a:cs typeface="Arial" pitchFamily="34" charset="0"/>
              </a:rPr>
              <a:t>Asosiasi Audit Sistem dan Pengendalian.</a:t>
            </a:r>
          </a:p>
          <a:p>
            <a:pPr lvl="1">
              <a:buFont typeface="Wingdings" pitchFamily="2" charset="2"/>
              <a:buChar char="q"/>
            </a:pPr>
            <a:r>
              <a:rPr lang="id-ID" sz="2400" dirty="0">
                <a:solidFill>
                  <a:schemeClr val="bg1"/>
                </a:solidFill>
                <a:latin typeface="Arial" pitchFamily="34" charset="0"/>
                <a:cs typeface="Arial" pitchFamily="34" charset="0"/>
              </a:rPr>
              <a:t>Konsorsium Sertifikasi Keamanan Sistem Informasi Internasional. </a:t>
            </a:r>
          </a:p>
          <a:p>
            <a:pPr lvl="1">
              <a:buFont typeface="Wingdings" pitchFamily="2" charset="2"/>
              <a:buChar char="q"/>
            </a:pPr>
            <a:r>
              <a:rPr lang="id-ID" sz="2400" dirty="0">
                <a:solidFill>
                  <a:schemeClr val="bg1"/>
                </a:solidFill>
                <a:latin typeface="Arial" pitchFamily="34" charset="0"/>
                <a:cs typeface="Arial" pitchFamily="34" charset="0"/>
              </a:rPr>
              <a:t>Institut SANS.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Meletakan Manajemen Keamanan Informasi Pada Tempatnya</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Perusahaan harus mencanangkan kebijakan manajemen keamanan informasi sebelum menempatkan pengendalian. Kebijakan ini dapat dibuat berdasarkan identifikasi ancaman dan risiko ataupun berdasarkan panduan yang diberikan oleh pemerintah dan asosiasi industri.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400" dirty="0">
                <a:solidFill>
                  <a:schemeClr val="tx2">
                    <a:lumMod val="40000"/>
                    <a:lumOff val="60000"/>
                  </a:schemeClr>
                </a:solidFill>
                <a:latin typeface="Arial" pitchFamily="34" charset="0"/>
                <a:cs typeface="Arial" pitchFamily="34" charset="0"/>
              </a:rPr>
              <a:t>KEBUTUHAN ORGANISASI AKAN KEAMANAN DAN PENGENDALIA</a:t>
            </a:r>
            <a:r>
              <a:rPr lang="id-ID" sz="2400" dirty="0">
                <a:solidFill>
                  <a:schemeClr val="tx2">
                    <a:lumMod val="40000"/>
                    <a:lumOff val="60000"/>
                  </a:schemeClr>
                </a:solidFill>
                <a:latin typeface="Arial" pitchFamily="34" charset="0"/>
                <a:cs typeface="Arial" pitchFamily="34" charset="0"/>
              </a:rPr>
              <a:t>N</a:t>
            </a:r>
            <a:r>
              <a:rPr lang="fi-FI" sz="2400" dirty="0">
                <a:solidFill>
                  <a:schemeClr val="tx2">
                    <a:lumMod val="40000"/>
                    <a:lumOff val="60000"/>
                  </a:schemeClr>
                </a:solidFill>
                <a:latin typeface="Arial" pitchFamily="34" charset="0"/>
                <a:cs typeface="Arial" pitchFamily="34" charset="0"/>
              </a:rPr>
              <a:t> </a:t>
            </a:r>
            <a:endParaRPr lang="id-ID" sz="2400" dirty="0">
              <a:solidFill>
                <a:schemeClr val="tx2">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Dalam dunia masa kini, banyak organisasi semakin dasar akan pentingnya menjaga seluruh sumber daya mereka, baik yang bersifat virtual maupun fisik, agar aman dari ancaman baik dalam dan luar sistem komputer yang pertama hanya memiliki sedikit perlindungan keamanan, namun hal ini berubah pada saat perang Vietnam ketika sejumlah instansi komputer di rusak oleh para pemrotes. </a:t>
            </a: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Manajemen Keberlangsungan Bisnis</a:t>
            </a:r>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id-ID" sz="2400" dirty="0">
                <a:solidFill>
                  <a:schemeClr val="bg1"/>
                </a:solidFill>
                <a:latin typeface="Arial" pitchFamily="34" charset="0"/>
                <a:cs typeface="Arial" pitchFamily="34" charset="0"/>
              </a:rPr>
              <a:t>Aktivitas yang ditujukan untuk menentukan operasional setelah terjadi gangguan sistem informasi disebut dengan manajemen keberlangsungan Bisnis ( </a:t>
            </a:r>
            <a:r>
              <a:rPr lang="id-ID" sz="2400" i="1" dirty="0">
                <a:solidFill>
                  <a:schemeClr val="bg1"/>
                </a:solidFill>
                <a:latin typeface="Arial" pitchFamily="34" charset="0"/>
                <a:cs typeface="Arial" pitchFamily="34" charset="0"/>
              </a:rPr>
              <a:t>business continuity management</a:t>
            </a:r>
            <a:r>
              <a:rPr lang="id-ID" sz="2400" dirty="0">
                <a:solidFill>
                  <a:schemeClr val="bg1"/>
                </a:solidFill>
                <a:latin typeface="Arial" pitchFamily="34" charset="0"/>
                <a:cs typeface="Arial" pitchFamily="34" charset="0"/>
              </a:rPr>
              <a:t>-BCM). Pada tahun-tahun awal penggunaan komputer, aktifitas ini disebut perencanaan besar (</a:t>
            </a:r>
            <a:r>
              <a:rPr lang="id-ID" sz="2400" i="1" dirty="0">
                <a:solidFill>
                  <a:schemeClr val="bg1"/>
                </a:solidFill>
                <a:latin typeface="Arial" pitchFamily="34" charset="0"/>
                <a:cs typeface="Arial" pitchFamily="34" charset="0"/>
              </a:rPr>
              <a:t>disaster planning</a:t>
            </a:r>
            <a:r>
              <a:rPr lang="id-ID" sz="2600" dirty="0">
                <a:solidFill>
                  <a:schemeClr val="bg1"/>
                </a:solidFill>
                <a:latin typeface="Arial" pitchFamily="34" charset="0"/>
                <a:cs typeface="Arial" pitchFamily="34" charset="0"/>
              </a:rPr>
              <a:t>), namun istilah yang lebih positif, perencanaan kontinjensi (</a:t>
            </a:r>
            <a:r>
              <a:rPr lang="id-ID" sz="2600" i="1" dirty="0">
                <a:solidFill>
                  <a:schemeClr val="bg1"/>
                </a:solidFill>
                <a:latin typeface="Arial" pitchFamily="34" charset="0"/>
                <a:cs typeface="Arial" pitchFamily="34" charset="0"/>
              </a:rPr>
              <a:t>contingency plan</a:t>
            </a:r>
            <a:r>
              <a:rPr lang="id-ID" sz="2600" dirty="0">
                <a:solidFill>
                  <a:schemeClr val="bg1"/>
                </a:solidFill>
                <a:latin typeface="Arial" pitchFamily="34" charset="0"/>
                <a:cs typeface="Arial" pitchFamily="34" charset="0"/>
              </a:rPr>
              <a:t>), menjadi populer.</a:t>
            </a:r>
          </a:p>
          <a:p>
            <a:r>
              <a:rPr lang="id-ID" sz="2600" dirty="0">
                <a:solidFill>
                  <a:schemeClr val="bg1"/>
                </a:solidFill>
                <a:latin typeface="Arial" pitchFamily="34" charset="0"/>
                <a:cs typeface="Arial" pitchFamily="34" charset="0"/>
              </a:rPr>
              <a:t>Elemen penting dalam perencanaan kontinjensi adalah rencana kontinjensi (</a:t>
            </a:r>
            <a:r>
              <a:rPr lang="id-ID" sz="2600" i="1" dirty="0">
                <a:solidFill>
                  <a:schemeClr val="bg1"/>
                </a:solidFill>
                <a:latin typeface="Arial" pitchFamily="34" charset="0"/>
                <a:cs typeface="Arial" pitchFamily="34" charset="0"/>
              </a:rPr>
              <a:t>contingency plan</a:t>
            </a:r>
            <a:r>
              <a:rPr lang="id-ID" sz="2600" dirty="0">
                <a:solidFill>
                  <a:schemeClr val="bg1"/>
                </a:solidFill>
                <a:latin typeface="Arial" pitchFamily="34" charset="0"/>
                <a:cs typeface="Arial" pitchFamily="34" charset="0"/>
              </a:rPr>
              <a:t>), yang merupakan dokumen tertulis formal yang menyebutkan secara detail tindakan-tindakan yang harus dilakukan jika terjadi gangguan,atau ancaman </a:t>
            </a:r>
            <a:r>
              <a:rPr lang="fi-FI" sz="2600" dirty="0">
                <a:solidFill>
                  <a:schemeClr val="bg1"/>
                </a:solidFill>
                <a:latin typeface="Arial" pitchFamily="34" charset="0"/>
                <a:cs typeface="Arial" pitchFamily="34" charset="0"/>
              </a:rPr>
              <a:t>gangguan pada operasi komputasi perusahaan</a:t>
            </a:r>
            <a:r>
              <a:rPr lang="id-ID" sz="2600" dirty="0">
                <a:solidFill>
                  <a:schemeClr val="bg1"/>
                </a:solidFill>
                <a:latin typeface="Arial" pitchFamily="34" charset="0"/>
                <a:cs typeface="Arial" pitchFamily="34" charset="0"/>
              </a:rPr>
              <a:t>. </a:t>
            </a:r>
            <a:r>
              <a:rPr lang="fi-FI" sz="2600" dirty="0">
                <a:solidFill>
                  <a:schemeClr val="bg1"/>
                </a:solidFill>
                <a:latin typeface="Arial" pitchFamily="34" charset="0"/>
                <a:cs typeface="Arial" pitchFamily="34" charset="0"/>
              </a:rPr>
              <a:t> </a:t>
            </a:r>
            <a:endParaRPr lang="id-ID" sz="2600" dirty="0">
              <a:solidFill>
                <a:schemeClr val="bg1"/>
              </a:solidFill>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71480"/>
            <a:ext cx="8229600" cy="5697559"/>
          </a:xfrm>
        </p:spPr>
        <p:txBody>
          <a:bodyPr>
            <a:normAutofit/>
          </a:bodyPr>
          <a:lstStyle/>
          <a:p>
            <a:r>
              <a:rPr lang="id-ID" sz="2400" dirty="0">
                <a:solidFill>
                  <a:schemeClr val="tx2">
                    <a:lumMod val="40000"/>
                    <a:lumOff val="60000"/>
                  </a:schemeClr>
                </a:solidFill>
                <a:latin typeface="Arial" pitchFamily="34" charset="0"/>
                <a:cs typeface="Arial" pitchFamily="34" charset="0"/>
              </a:rPr>
              <a:t>Subrencana manajemen kelangsungan bisnis yang umum mencakup: </a:t>
            </a:r>
          </a:p>
          <a:p>
            <a:pPr lvl="1">
              <a:buFont typeface="Wingdings" pitchFamily="2" charset="2"/>
              <a:buChar char="Ø"/>
            </a:pPr>
            <a:r>
              <a:rPr lang="id-ID" sz="2400" dirty="0">
                <a:solidFill>
                  <a:schemeClr val="bg1"/>
                </a:solidFill>
                <a:latin typeface="Arial" pitchFamily="34" charset="0"/>
                <a:cs typeface="Arial" pitchFamily="34" charset="0"/>
              </a:rPr>
              <a:t>Rencana darurat: menyebutkan cara-cara yang akan menjaga keamanan karyawan jika bencana terjadi. </a:t>
            </a:r>
          </a:p>
          <a:p>
            <a:pPr lvl="1">
              <a:buFont typeface="Wingdings" pitchFamily="2" charset="2"/>
              <a:buChar char="Ø"/>
            </a:pPr>
            <a:r>
              <a:rPr lang="id-ID" sz="2400" dirty="0">
                <a:solidFill>
                  <a:schemeClr val="bg1"/>
                </a:solidFill>
                <a:latin typeface="Arial" pitchFamily="34" charset="0"/>
                <a:cs typeface="Arial" pitchFamily="34" charset="0"/>
              </a:rPr>
              <a:t>Rencana cadangan: perusahaan mengatur agar fasilitas komputer cadangan tersedia seandainya fasilitas yang biasa hancur atau rusak sehingga tidak dapat digunakan.</a:t>
            </a:r>
          </a:p>
          <a:p>
            <a:pPr lvl="1">
              <a:buFont typeface="Wingdings" pitchFamily="2" charset="2"/>
              <a:buChar char="Ø"/>
            </a:pPr>
            <a:r>
              <a:rPr lang="id-ID" sz="2400" dirty="0">
                <a:solidFill>
                  <a:schemeClr val="bg1"/>
                </a:solidFill>
                <a:latin typeface="Arial" pitchFamily="34" charset="0"/>
                <a:cs typeface="Arial" pitchFamily="34" charset="0"/>
              </a:rPr>
              <a:t>Rencana catatan penting: catatan penting perusahaan adalah dokumen kertas dan media penyimpanan yang penting untukmeneruskan bisnis perusahaan tersebut.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KEAMANAN INFORMASI </a:t>
            </a:r>
          </a:p>
        </p:txBody>
      </p:sp>
      <p:sp>
        <p:nvSpPr>
          <p:cNvPr id="3" name="Content Placeholder 2"/>
          <p:cNvSpPr>
            <a:spLocks noGrp="1"/>
          </p:cNvSpPr>
          <p:nvPr>
            <p:ph idx="1"/>
          </p:nvPr>
        </p:nvSpPr>
        <p:spPr>
          <a:xfrm>
            <a:off x="457200" y="1412776"/>
            <a:ext cx="8229600" cy="4525963"/>
          </a:xfrm>
        </p:spPr>
        <p:txBody>
          <a:bodyPr>
            <a:normAutofit fontScale="77500" lnSpcReduction="20000"/>
          </a:bodyPr>
          <a:lstStyle/>
          <a:p>
            <a:r>
              <a:rPr lang="id-ID" sz="2800" dirty="0">
                <a:solidFill>
                  <a:schemeClr val="bg1"/>
                </a:solidFill>
                <a:latin typeface="Arial" panose="020B0604020202020204" pitchFamily="34" charset="0"/>
                <a:cs typeface="Arial" pitchFamily="34" charset="0"/>
              </a:rPr>
              <a:t>Saat pemerintah dan kalangan industri mulai menyadari kebutuhan untuk mengamankan sumber daya informasi mereka, perhatian nyaris terpukul secara eksklusif pada perlindungan perantik keras dab data, maka istilah keamanan sistem (Sistem security) pun di gunakan. Fokus sempit ini kemudian di perluas sehingga mencangkup bukan hanya perantik keras dan data, namun juga peranti lunak, fasilitas komputer, dan personel</a:t>
            </a:r>
            <a:r>
              <a:rPr lang="id-ID" sz="2800">
                <a:solidFill>
                  <a:schemeClr val="bg1"/>
                </a:solidFill>
                <a:latin typeface="Arial" panose="020B0604020202020204" pitchFamily="34" charset="0"/>
                <a:cs typeface="Arial" pitchFamily="34" charset="0"/>
              </a:rPr>
              <a:t>. </a:t>
            </a:r>
            <a:endParaRPr lang="en-US" sz="2800">
              <a:solidFill>
                <a:schemeClr val="bg1"/>
              </a:solidFill>
              <a:latin typeface="Arial" panose="020B0604020202020204" pitchFamily="34" charset="0"/>
              <a:cs typeface="Arial" pitchFamily="34" charset="0"/>
            </a:endParaRPr>
          </a:p>
          <a:p>
            <a:endParaRPr lang="en-US" sz="2800">
              <a:solidFill>
                <a:schemeClr val="bg1"/>
              </a:solidFill>
              <a:latin typeface="Arial" panose="020B0604020202020204" pitchFamily="34" charset="0"/>
              <a:cs typeface="Arial" pitchFamily="34" charset="0"/>
            </a:endParaRPr>
          </a:p>
          <a:p>
            <a:r>
              <a:rPr lang="en-US" sz="2800">
                <a:solidFill>
                  <a:schemeClr val="bg1"/>
                </a:solidFill>
                <a:latin typeface="Arial" panose="020B0604020202020204" pitchFamily="34" charset="0"/>
                <a:cs typeface="Arial" pitchFamily="34" charset="0"/>
              </a:rPr>
              <a:t>Istilah keamanan informasi digunakan untuk mendesprisikan perlindungan baik peralatan komputer dan nonkomputer, fasilitas, data dan informasi dari penyalagunaan pihak-pihak yang tidak berwanang. Definisi yang luas ini mencakup peralatan seperti mesin fotokopi dan mesin faks serta semua jenis media, tempat dokumen kertas.</a:t>
            </a:r>
            <a:endParaRPr lang="id-ID" sz="2800">
              <a:solidFill>
                <a:schemeClr val="bg1"/>
              </a:solidFill>
              <a:latin typeface="Arial" panose="020B0604020202020204" pitchFamily="34" charset="0"/>
              <a:cs typeface="Arial" panose="020B0604020202020204" pitchFamily="34" charset="0"/>
            </a:endParaRPr>
          </a:p>
          <a:p>
            <a:endParaRPr lang="id-ID" sz="2400" dirty="0">
              <a:solidFill>
                <a:schemeClr val="bg1"/>
              </a:solidFill>
              <a:latin typeface="Arial" pitchFamily="34" charset="0"/>
              <a:cs typeface="Arial" pitchFamily="34" charset="0"/>
            </a:endParaRP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Tujuan Keamanan Informasi</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Kerahasian. Perusahaan berusaha untuk melindungi data dan informasinya dari pengungkapan kepada orang-orang yang tidak berwenang. </a:t>
            </a:r>
          </a:p>
          <a:p>
            <a:r>
              <a:rPr lang="id-ID" sz="2400" dirty="0">
                <a:solidFill>
                  <a:schemeClr val="bg1"/>
                </a:solidFill>
                <a:latin typeface="Arial" pitchFamily="34" charset="0"/>
                <a:cs typeface="Arial" pitchFamily="34" charset="0"/>
              </a:rPr>
              <a:t>Ketersediaan. Tujuannya dari infrastrukstur informasi perusahaan adalah menyediakan data dan informasi sedia bagi pihak-pihak yang memiliki wewenang untuk menggunakannya. </a:t>
            </a:r>
          </a:p>
          <a:p>
            <a:r>
              <a:rPr lang="id-ID" sz="2400" dirty="0">
                <a:solidFill>
                  <a:schemeClr val="bg1"/>
                </a:solidFill>
                <a:latin typeface="Arial" pitchFamily="34" charset="0"/>
                <a:cs typeface="Arial" pitchFamily="34" charset="0"/>
              </a:rPr>
              <a:t>Integritas. Semua sistem informasi harus memberikan representasi akurat dan atas sistem fisik yang direpresentasikannya. </a:t>
            </a: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Manajemen Keamanan Informasi</a:t>
            </a:r>
          </a:p>
        </p:txBody>
      </p:sp>
      <p:sp>
        <p:nvSpPr>
          <p:cNvPr id="3" name="Content Placeholder 2"/>
          <p:cNvSpPr>
            <a:spLocks noGrp="1"/>
          </p:cNvSpPr>
          <p:nvPr>
            <p:ph idx="1"/>
          </p:nvPr>
        </p:nvSpPr>
        <p:spPr>
          <a:xfrm>
            <a:off x="457200" y="1340768"/>
            <a:ext cx="8229600" cy="4525963"/>
          </a:xfrm>
        </p:spPr>
        <p:txBody>
          <a:bodyPr>
            <a:normAutofit fontScale="92500" lnSpcReduction="10000"/>
          </a:bodyPr>
          <a:lstStyle/>
          <a:p>
            <a:r>
              <a:rPr lang="id-ID" sz="2400" dirty="0">
                <a:solidFill>
                  <a:schemeClr val="bg1"/>
                </a:solidFill>
                <a:latin typeface="Arial" pitchFamily="34" charset="0"/>
                <a:cs typeface="Arial" pitchFamily="34" charset="0"/>
              </a:rPr>
              <a:t>Seperti halnya cakupan keamanan informasi telah meluas demikian juga pandangan akan tanggung jawab manajemen tidak hanya di harapkan untuk menjaga agar sumber daya informasi aman, namun juga di harapkan untuk menjaga perusahaan tersebut agar tetap berfungsi setelah suatu bencana atau jebolnya sistem keamanan. Aktivitas untuk menjaga agar sumber daya informasi tetap aman disebut manajemen keamanan </a:t>
            </a:r>
            <a:r>
              <a:rPr lang="id-ID" sz="2400">
                <a:solidFill>
                  <a:schemeClr val="bg1"/>
                </a:solidFill>
                <a:latin typeface="Arial" pitchFamily="34" charset="0"/>
                <a:cs typeface="Arial" pitchFamily="34" charset="0"/>
              </a:rPr>
              <a:t>informasi </a:t>
            </a:r>
            <a:r>
              <a:rPr lang="id-ID" sz="2400" i="1">
                <a:solidFill>
                  <a:schemeClr val="bg1"/>
                </a:solidFill>
                <a:latin typeface="Arial" pitchFamily="34" charset="0"/>
                <a:cs typeface="Arial" pitchFamily="34" charset="0"/>
              </a:rPr>
              <a:t>(</a:t>
            </a:r>
            <a:r>
              <a:rPr lang="en-US" sz="2400" i="1">
                <a:solidFill>
                  <a:schemeClr val="bg1"/>
                </a:solidFill>
                <a:latin typeface="Arial" pitchFamily="34" charset="0"/>
                <a:cs typeface="Arial" pitchFamily="34" charset="0"/>
              </a:rPr>
              <a:t>i</a:t>
            </a:r>
            <a:r>
              <a:rPr lang="id-ID" sz="2400" i="1">
                <a:solidFill>
                  <a:schemeClr val="bg1"/>
                </a:solidFill>
                <a:latin typeface="Arial" pitchFamily="34" charset="0"/>
                <a:cs typeface="Arial" pitchFamily="34" charset="0"/>
              </a:rPr>
              <a:t>nformatian </a:t>
            </a:r>
            <a:r>
              <a:rPr lang="id-ID" sz="2400" i="1" dirty="0">
                <a:solidFill>
                  <a:schemeClr val="bg1"/>
                </a:solidFill>
                <a:latin typeface="Arial" pitchFamily="34" charset="0"/>
                <a:cs typeface="Arial" pitchFamily="34" charset="0"/>
              </a:rPr>
              <a:t>security management – </a:t>
            </a:r>
            <a:r>
              <a:rPr lang="id-ID" sz="2400" i="1">
                <a:solidFill>
                  <a:schemeClr val="bg1"/>
                </a:solidFill>
                <a:latin typeface="Arial" pitchFamily="34" charset="0"/>
                <a:cs typeface="Arial" pitchFamily="34" charset="0"/>
              </a:rPr>
              <a:t>ISM ).</a:t>
            </a:r>
            <a:endParaRPr lang="en-US" sz="2400" i="1">
              <a:solidFill>
                <a:schemeClr val="bg1"/>
              </a:solidFill>
              <a:latin typeface="Arial" pitchFamily="34" charset="0"/>
              <a:cs typeface="Arial" pitchFamily="34" charset="0"/>
            </a:endParaRPr>
          </a:p>
          <a:p>
            <a:endParaRPr lang="en-US" sz="2400" i="1">
              <a:solidFill>
                <a:schemeClr val="bg1"/>
              </a:solidFill>
              <a:latin typeface="Arial" pitchFamily="34" charset="0"/>
              <a:cs typeface="Arial" pitchFamily="34" charset="0"/>
            </a:endParaRPr>
          </a:p>
          <a:p>
            <a:r>
              <a:rPr lang="en-US" sz="2400">
                <a:solidFill>
                  <a:schemeClr val="bg1"/>
                </a:solidFill>
                <a:latin typeface="Arial" pitchFamily="34" charset="0"/>
                <a:cs typeface="Arial" pitchFamily="34" charset="0"/>
              </a:rPr>
              <a:t>Tolak ukur keamanan informasi adalah tingkat kwamanan yang disarankan yagn dalam keadaan normal harus menawarkan perlinfungan yang cukup terhadap gangguan yan tidak terotorisasi </a:t>
            </a:r>
            <a:endParaRPr lang="id-ID" sz="2400" dirty="0">
              <a:solidFill>
                <a:schemeClr val="bg1"/>
              </a:solidFill>
              <a:latin typeface="Arial" pitchFamily="34" charset="0"/>
              <a:cs typeface="Arial" pitchFamily="34" charset="0"/>
            </a:endParaRP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796908"/>
          </a:xfrm>
        </p:spPr>
        <p:txBody>
          <a:bodyPr>
            <a:normAutofit/>
          </a:bodyPr>
          <a:lstStyle/>
          <a:p>
            <a:r>
              <a:rPr lang="id-ID" sz="2400" dirty="0">
                <a:solidFill>
                  <a:schemeClr val="tx2">
                    <a:lumMod val="40000"/>
                    <a:lumOff val="60000"/>
                  </a:schemeClr>
                </a:solidFill>
                <a:latin typeface="Arial" pitchFamily="34" charset="0"/>
                <a:cs typeface="Arial" pitchFamily="34" charset="0"/>
              </a:rPr>
              <a:t>Strategi Manajemen Keamanan Informasi</a:t>
            </a:r>
          </a:p>
        </p:txBody>
      </p:sp>
      <p:sp>
        <p:nvSpPr>
          <p:cNvPr id="3" name="Content Placeholder 2"/>
          <p:cNvSpPr>
            <a:spLocks noGrp="1"/>
          </p:cNvSpPr>
          <p:nvPr>
            <p:ph idx="1"/>
          </p:nvPr>
        </p:nvSpPr>
        <p:spPr>
          <a:xfrm>
            <a:off x="0" y="714356"/>
            <a:ext cx="9144000" cy="6143644"/>
          </a:xfrm>
        </p:spPr>
        <p:txBody>
          <a:bodyPr/>
          <a:lstStyle/>
          <a:p>
            <a:endParaRPr lang="id-ID" dirty="0"/>
          </a:p>
        </p:txBody>
      </p:sp>
      <p:sp>
        <p:nvSpPr>
          <p:cNvPr id="4" name="Oval 3"/>
          <p:cNvSpPr/>
          <p:nvPr/>
        </p:nvSpPr>
        <p:spPr>
          <a:xfrm>
            <a:off x="857224" y="857232"/>
            <a:ext cx="20717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Mengidentifikasi ancaman</a:t>
            </a:r>
          </a:p>
        </p:txBody>
      </p:sp>
      <p:sp>
        <p:nvSpPr>
          <p:cNvPr id="5" name="Oval 4"/>
          <p:cNvSpPr/>
          <p:nvPr/>
        </p:nvSpPr>
        <p:spPr>
          <a:xfrm>
            <a:off x="857224" y="2143116"/>
            <a:ext cx="2143140"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Mengidentifikasi risiko</a:t>
            </a:r>
          </a:p>
        </p:txBody>
      </p:sp>
      <p:sp>
        <p:nvSpPr>
          <p:cNvPr id="6" name="Oval 5"/>
          <p:cNvSpPr/>
          <p:nvPr/>
        </p:nvSpPr>
        <p:spPr>
          <a:xfrm>
            <a:off x="785786" y="3571876"/>
            <a:ext cx="2214578"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Menentukan kebijakan keamanan informasi</a:t>
            </a:r>
          </a:p>
        </p:txBody>
      </p:sp>
      <p:sp>
        <p:nvSpPr>
          <p:cNvPr id="7" name="Oval 6"/>
          <p:cNvSpPr/>
          <p:nvPr/>
        </p:nvSpPr>
        <p:spPr>
          <a:xfrm>
            <a:off x="785786" y="5072074"/>
            <a:ext cx="2357454"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Mengimplementasikan pengendalian</a:t>
            </a:r>
          </a:p>
        </p:txBody>
      </p:sp>
      <p:sp>
        <p:nvSpPr>
          <p:cNvPr id="8" name="Rectangle 7"/>
          <p:cNvSpPr/>
          <p:nvPr/>
        </p:nvSpPr>
        <p:spPr>
          <a:xfrm>
            <a:off x="6357950" y="2143116"/>
            <a:ext cx="1714512"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Tolok ukur</a:t>
            </a:r>
          </a:p>
        </p:txBody>
      </p:sp>
      <p:sp>
        <p:nvSpPr>
          <p:cNvPr id="9" name="Oval 8"/>
          <p:cNvSpPr/>
          <p:nvPr/>
        </p:nvSpPr>
        <p:spPr>
          <a:xfrm>
            <a:off x="5929322" y="3571876"/>
            <a:ext cx="2571768" cy="10572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Menentukan kebijakan keamanan informasi</a:t>
            </a:r>
          </a:p>
        </p:txBody>
      </p:sp>
      <p:sp>
        <p:nvSpPr>
          <p:cNvPr id="10" name="Oval 9"/>
          <p:cNvSpPr/>
          <p:nvPr/>
        </p:nvSpPr>
        <p:spPr>
          <a:xfrm>
            <a:off x="5929322" y="5072074"/>
            <a:ext cx="2571768"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Mengimplementasikan informasi</a:t>
            </a:r>
          </a:p>
        </p:txBody>
      </p:sp>
      <p:sp>
        <p:nvSpPr>
          <p:cNvPr id="11" name="Down Arrow 10"/>
          <p:cNvSpPr/>
          <p:nvPr/>
        </p:nvSpPr>
        <p:spPr>
          <a:xfrm>
            <a:off x="1714480" y="1785926"/>
            <a:ext cx="357190"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2" name="Down Arrow 11"/>
          <p:cNvSpPr/>
          <p:nvPr/>
        </p:nvSpPr>
        <p:spPr>
          <a:xfrm>
            <a:off x="1714480" y="3214686"/>
            <a:ext cx="357190"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3" name="Down Arrow 12"/>
          <p:cNvSpPr/>
          <p:nvPr/>
        </p:nvSpPr>
        <p:spPr>
          <a:xfrm>
            <a:off x="1714480" y="4714884"/>
            <a:ext cx="357190"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4" name="Down Arrow 13"/>
          <p:cNvSpPr/>
          <p:nvPr/>
        </p:nvSpPr>
        <p:spPr>
          <a:xfrm>
            <a:off x="7000892" y="2857496"/>
            <a:ext cx="428628" cy="71438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5" name="Down Arrow 14"/>
          <p:cNvSpPr/>
          <p:nvPr/>
        </p:nvSpPr>
        <p:spPr>
          <a:xfrm>
            <a:off x="7000892" y="4643446"/>
            <a:ext cx="428628" cy="35719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id-ID"/>
          </a:p>
        </p:txBody>
      </p:sp>
      <p:sp>
        <p:nvSpPr>
          <p:cNvPr id="16" name="Rounded Rectangle 15"/>
          <p:cNvSpPr/>
          <p:nvPr/>
        </p:nvSpPr>
        <p:spPr>
          <a:xfrm>
            <a:off x="285720" y="6286520"/>
            <a:ext cx="3429024"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Manajemen risiko</a:t>
            </a:r>
          </a:p>
        </p:txBody>
      </p:sp>
      <p:sp>
        <p:nvSpPr>
          <p:cNvPr id="17" name="Rounded Rectangle 16"/>
          <p:cNvSpPr/>
          <p:nvPr/>
        </p:nvSpPr>
        <p:spPr>
          <a:xfrm>
            <a:off x="5643570" y="6286520"/>
            <a:ext cx="321471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Kepatuhan terhadap tolok ukur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solidFill>
                  <a:schemeClr val="tx2">
                    <a:lumMod val="40000"/>
                    <a:lumOff val="60000"/>
                  </a:schemeClr>
                </a:solidFill>
                <a:latin typeface="Arial" pitchFamily="34" charset="0"/>
                <a:cs typeface="Arial" pitchFamily="34" charset="0"/>
              </a:rPr>
              <a:t>Ancaman</a:t>
            </a:r>
          </a:p>
        </p:txBody>
      </p:sp>
      <p:sp>
        <p:nvSpPr>
          <p:cNvPr id="3" name="Content Placeholder 2"/>
          <p:cNvSpPr>
            <a:spLocks noGrp="1"/>
          </p:cNvSpPr>
          <p:nvPr>
            <p:ph idx="1"/>
          </p:nvPr>
        </p:nvSpPr>
        <p:spPr>
          <a:xfrm>
            <a:off x="179512" y="1196752"/>
            <a:ext cx="8784976" cy="4929411"/>
          </a:xfrm>
        </p:spPr>
        <p:txBody>
          <a:bodyPr>
            <a:normAutofit fontScale="62500" lnSpcReduction="20000"/>
          </a:bodyPr>
          <a:lstStyle/>
          <a:p>
            <a:r>
              <a:rPr lang="en-US">
                <a:solidFill>
                  <a:schemeClr val="bg1"/>
                </a:solidFill>
              </a:rPr>
              <a:t>Ancaman Keamana informasi adalah orang, organisasi, mekanisme atau peristiwa yang memiliki potensi untuk membahayakan sumber daya informasi perusahaan. Pada kenyataan ancamanan dapat bersifat internal serta eksternal dan dapat bersifat tidak disengaja maupun disengaja.</a:t>
            </a:r>
          </a:p>
          <a:p>
            <a:endParaRPr lang="id-ID">
              <a:solidFill>
                <a:schemeClr val="bg1"/>
              </a:solidFill>
            </a:endParaRPr>
          </a:p>
          <a:p>
            <a:r>
              <a:rPr lang="en-US">
                <a:solidFill>
                  <a:schemeClr val="bg1"/>
                </a:solidFill>
              </a:rPr>
              <a:t>Ancaman Internal dan Eksternal</a:t>
            </a:r>
            <a:endParaRPr lang="id-ID">
              <a:solidFill>
                <a:schemeClr val="bg1"/>
              </a:solidFill>
            </a:endParaRPr>
          </a:p>
          <a:p>
            <a:r>
              <a:rPr lang="en-US">
                <a:solidFill>
                  <a:schemeClr val="bg1"/>
                </a:solidFill>
              </a:rPr>
              <a:t>Ancaman eksternal mencakup bukan hanya karyawan perusahaan, tetapi juga pekerja temporer, konsultan, kontraktor dan bahkan mitra bisnis perusahaan tersebut. Ancaman internal diperkirakan menghasilkan kerusakan yang secara potensi lebih serius jika dibandingkan dengan ancaman eksternal, dikarenakan pengetahuan ancaman internal yang lebih mendalam akan sistem tersebut.</a:t>
            </a:r>
          </a:p>
          <a:p>
            <a:endParaRPr lang="id-ID">
              <a:solidFill>
                <a:schemeClr val="bg1"/>
              </a:solidFill>
            </a:endParaRPr>
          </a:p>
          <a:p>
            <a:r>
              <a:rPr lang="en-US">
                <a:solidFill>
                  <a:schemeClr val="bg1"/>
                </a:solidFill>
              </a:rPr>
              <a:t>Tindakan kecelakaan dan Disengaja</a:t>
            </a:r>
            <a:endParaRPr lang="id-ID">
              <a:solidFill>
                <a:schemeClr val="bg1"/>
              </a:solidFill>
            </a:endParaRPr>
          </a:p>
          <a:p>
            <a:pPr marL="365125" indent="0">
              <a:buNone/>
            </a:pPr>
            <a:r>
              <a:rPr lang="en-US">
                <a:solidFill>
                  <a:schemeClr val="bg1"/>
                </a:solidFill>
              </a:rPr>
              <a:t>Tidak semua ancaman merupakan tindakan disengaja yang dilakukan dengan tujuan mencelakai. Beberapa merupakan, yang disebabkan oleh orang-orang di dalam ataupun diluar perusahaan.</a:t>
            </a:r>
            <a:r>
              <a:rPr lang="id-ID" sz="2400">
                <a:solidFill>
                  <a:schemeClr val="bg1"/>
                </a:solidFill>
                <a:latin typeface="Arial" pitchFamily="34" charset="0"/>
                <a:cs typeface="Arial" pitchFamily="34" charset="0"/>
              </a:rPr>
              <a:t>. </a:t>
            </a:r>
            <a:endParaRPr lang="id-ID" sz="2400" dirty="0">
              <a:solidFill>
                <a:schemeClr val="bg1"/>
              </a:solidFill>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2428</Words>
  <Application>Microsoft Office PowerPoint</Application>
  <PresentationFormat>On-screen Show (4:3)</PresentationFormat>
  <Paragraphs>252</Paragraphs>
  <Slides>41</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Wingdings</vt:lpstr>
      <vt:lpstr>Office Theme</vt:lpstr>
      <vt:lpstr>BAB 9  KEAMANAN INFORMASI </vt:lpstr>
      <vt:lpstr>Tujuan Belajar</vt:lpstr>
      <vt:lpstr>Tujuan Belajar</vt:lpstr>
      <vt:lpstr>KEBUTUHAN ORGANISASI AKAN KEAMANAN DAN PENGENDALIAN </vt:lpstr>
      <vt:lpstr>KEAMANAN INFORMASI </vt:lpstr>
      <vt:lpstr>Tujuan Keamanan Informasi</vt:lpstr>
      <vt:lpstr>Manajemen Keamanan Informasi</vt:lpstr>
      <vt:lpstr>Strategi Manajemen Keamanan Informasi</vt:lpstr>
      <vt:lpstr>Ancaman</vt:lpstr>
      <vt:lpstr>Jenis Ancaman</vt:lpstr>
      <vt:lpstr>Risiko</vt:lpstr>
      <vt:lpstr>Pengungkapan Informasi yang Terotorisasi dan Pencurian</vt:lpstr>
      <vt:lpstr>PowerPoint Presentation</vt:lpstr>
      <vt:lpstr>PowerPoint Presentation</vt:lpstr>
      <vt:lpstr>Persoalan E-Commerce</vt:lpstr>
      <vt:lpstr>Praktik Keamanan yang Diwajibkan oleh Visa</vt:lpstr>
      <vt:lpstr>PowerPoint Presentation</vt:lpstr>
      <vt:lpstr>Manajemen Risiko</vt:lpstr>
      <vt:lpstr>PowerPoint Presentation</vt:lpstr>
      <vt:lpstr>PowerPoint Presentation</vt:lpstr>
      <vt:lpstr>Penyusunan Kebijakan Keamanan</vt:lpstr>
      <vt:lpstr>Pengendalian</vt:lpstr>
      <vt:lpstr>Pengendalian Teknis</vt:lpstr>
      <vt:lpstr>Pengendalian Akses</vt:lpstr>
      <vt:lpstr>PowerPoint Presentation</vt:lpstr>
      <vt:lpstr>Firewall</vt:lpstr>
      <vt:lpstr>Lokasi Fire Wall di Jaringan</vt:lpstr>
      <vt:lpstr>Pengendalian Kriptografis</vt:lpstr>
      <vt:lpstr>Pengendalian Fisik</vt:lpstr>
      <vt:lpstr>MELETAKAN PENGENDALIAN TEKNIS PADA TEMPATNYA </vt:lpstr>
      <vt:lpstr>Pengendalian Formal </vt:lpstr>
      <vt:lpstr>Pengendalian Informal</vt:lpstr>
      <vt:lpstr>Mencapai Tingkat Pengendalian Yang Tepat</vt:lpstr>
      <vt:lpstr>Dukungan Pemerintah dan Industri</vt:lpstr>
      <vt:lpstr>Contoh tingkat target keamanan</vt:lpstr>
      <vt:lpstr>Peraturan Pemerintah</vt:lpstr>
      <vt:lpstr>Standar Industri</vt:lpstr>
      <vt:lpstr>Sertifikasi Profesional</vt:lpstr>
      <vt:lpstr>Meletakan Manajemen Keamanan Informasi Pada Tempatnya</vt:lpstr>
      <vt:lpstr>Manajemen Keberlangsungan Bisnis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9 KEAMANAN INFORMASI</dc:title>
  <dc:creator>Asus</dc:creator>
  <cp:lastModifiedBy>ILHAM</cp:lastModifiedBy>
  <cp:revision>41</cp:revision>
  <dcterms:created xsi:type="dcterms:W3CDTF">2013-10-05T12:08:22Z</dcterms:created>
  <dcterms:modified xsi:type="dcterms:W3CDTF">2025-09-30T04:26:39Z</dcterms:modified>
</cp:coreProperties>
</file>